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66" r:id="rId4"/>
    <p:sldId id="285"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3"/>
    <p:restoredTop sz="94617"/>
  </p:normalViewPr>
  <p:slideViewPr>
    <p:cSldViewPr snapToGrid="0" snapToObjects="1">
      <p:cViewPr varScale="1">
        <p:scale>
          <a:sx n="94" d="100"/>
          <a:sy n="9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C7ADFF-72C5-0144-8481-D57846AF4CCF}"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295189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7ADFF-72C5-0144-8481-D57846AF4CCF}"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1043429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7ADFF-72C5-0144-8481-D57846AF4CCF}"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57401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7ADFF-72C5-0144-8481-D57846AF4CCF}"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1941102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7ADFF-72C5-0144-8481-D57846AF4CCF}" type="datetimeFigureOut">
              <a:rPr lang="en-US" smtClean="0"/>
              <a:t>5/12/17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33045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C7ADFF-72C5-0144-8481-D57846AF4CCF}" type="datetimeFigureOut">
              <a:rPr lang="en-US" smtClean="0"/>
              <a:t>5/12/17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57906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C7ADFF-72C5-0144-8481-D57846AF4CCF}" type="datetimeFigureOut">
              <a:rPr lang="en-US" smtClean="0"/>
              <a:t>5/12/17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2052242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C7ADFF-72C5-0144-8481-D57846AF4CCF}" type="datetimeFigureOut">
              <a:rPr lang="en-US" smtClean="0"/>
              <a:t>5/12/17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131292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7ADFF-72C5-0144-8481-D57846AF4CCF}" type="datetimeFigureOut">
              <a:rPr lang="en-US" smtClean="0"/>
              <a:t>5/12/17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97297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7ADFF-72C5-0144-8481-D57846AF4CCF}" type="datetimeFigureOut">
              <a:rPr lang="en-US" smtClean="0"/>
              <a:t>5/12/17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189193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7ADFF-72C5-0144-8481-D57846AF4CCF}" type="datetimeFigureOut">
              <a:rPr lang="en-US" smtClean="0"/>
              <a:t>5/12/17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70A80-2088-794A-AD0E-CBBCEA390EC8}" type="slidenum">
              <a:rPr lang="en-US" smtClean="0"/>
              <a:t>‹#›</a:t>
            </a:fld>
            <a:endParaRPr lang="en-US"/>
          </a:p>
        </p:txBody>
      </p:sp>
    </p:spTree>
    <p:extLst>
      <p:ext uri="{BB962C8B-B14F-4D97-AF65-F5344CB8AC3E}">
        <p14:creationId xmlns:p14="http://schemas.microsoft.com/office/powerpoint/2010/main" val="20929865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7ADFF-72C5-0144-8481-D57846AF4CCF}" type="datetimeFigureOut">
              <a:rPr lang="en-US" smtClean="0"/>
              <a:t>5/12/17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70A80-2088-794A-AD0E-CBBCEA390EC8}" type="slidenum">
              <a:rPr lang="en-US" smtClean="0"/>
              <a:t>‹#›</a:t>
            </a:fld>
            <a:endParaRPr lang="en-US"/>
          </a:p>
        </p:txBody>
      </p:sp>
    </p:spTree>
    <p:extLst>
      <p:ext uri="{BB962C8B-B14F-4D97-AF65-F5344CB8AC3E}">
        <p14:creationId xmlns:p14="http://schemas.microsoft.com/office/powerpoint/2010/main" val="1995706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Western Mind [4]</a:t>
            </a:r>
            <a:endParaRPr lang="en-US" dirty="0"/>
          </a:p>
        </p:txBody>
      </p:sp>
      <p:sp>
        <p:nvSpPr>
          <p:cNvPr id="3" name="Subtitle 2"/>
          <p:cNvSpPr>
            <a:spLocks noGrp="1"/>
          </p:cNvSpPr>
          <p:nvPr>
            <p:ph type="subTitle" idx="1"/>
          </p:nvPr>
        </p:nvSpPr>
        <p:spPr/>
        <p:txBody>
          <a:bodyPr/>
          <a:lstStyle/>
          <a:p>
            <a:r>
              <a:rPr lang="en-US" dirty="0" smtClean="0"/>
              <a:t>RUC, SPRING 2017</a:t>
            </a:r>
          </a:p>
          <a:p>
            <a:endParaRPr lang="en-US" dirty="0"/>
          </a:p>
        </p:txBody>
      </p:sp>
    </p:spTree>
    <p:extLst>
      <p:ext uri="{BB962C8B-B14F-4D97-AF65-F5344CB8AC3E}">
        <p14:creationId xmlns:p14="http://schemas.microsoft.com/office/powerpoint/2010/main" val="55613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6</a:t>
            </a:r>
            <a:endParaRPr lang="en-US" dirty="0"/>
          </a:p>
        </p:txBody>
      </p:sp>
      <p:sp>
        <p:nvSpPr>
          <p:cNvPr id="3" name="Content Placeholder 2"/>
          <p:cNvSpPr>
            <a:spLocks noGrp="1"/>
          </p:cNvSpPr>
          <p:nvPr>
            <p:ph idx="1"/>
          </p:nvPr>
        </p:nvSpPr>
        <p:spPr>
          <a:xfrm>
            <a:off x="838200" y="1364776"/>
            <a:ext cx="10816988" cy="5199797"/>
          </a:xfrm>
        </p:spPr>
        <p:txBody>
          <a:bodyPr>
            <a:normAutofit fontScale="92500"/>
          </a:bodyPr>
          <a:lstStyle/>
          <a:p>
            <a:pPr marL="0" indent="0">
              <a:buNone/>
            </a:pPr>
            <a:r>
              <a:rPr lang="en-US" dirty="0"/>
              <a:t>But as a </a:t>
            </a:r>
            <a:r>
              <a:rPr lang="en-US" u="sng" dirty="0"/>
              <a:t>scholar</a:t>
            </a:r>
            <a:r>
              <a:rPr lang="en-US" dirty="0"/>
              <a:t> he has complete </a:t>
            </a:r>
            <a:r>
              <a:rPr lang="en-US" u="sng" dirty="0"/>
              <a:t>freedom</a:t>
            </a:r>
            <a:r>
              <a:rPr lang="en-US" dirty="0"/>
              <a:t>, even the </a:t>
            </a:r>
            <a:r>
              <a:rPr lang="en-US" u="sng" dirty="0"/>
              <a:t>calling</a:t>
            </a:r>
            <a:r>
              <a:rPr lang="en-US" dirty="0"/>
              <a:t>, to communicate to the public all his carefully tested and well meaning thoughts on that which is erroneous in the symbol and to make suggestions for the better organization of the religious body and church. In doing this there is nothing that could be laid as a burden on his conscience. For what he teaches as a consequence of his office as a representative of the church, this he considers something about which he has not freedom to teach according to his own </a:t>
            </a:r>
            <a:r>
              <a:rPr lang="en-US" dirty="0" smtClean="0"/>
              <a:t>opinions; it </a:t>
            </a:r>
            <a:r>
              <a:rPr lang="en-US" dirty="0"/>
              <a:t>is something which he is appointed to propound at the dictation of and in the name of another. He will say, "Our church teaches this or that; those are the proofs which it adduces." He thus extracts all practical uses for his congregation from statutes to which he himself would not subscribe with full conviction but to the enunciation of which he can very well pledge himself because it is not impossible that truth lies hidden in them, and, in any case, there is at least nothing in them contradictory to inner religion. </a:t>
            </a:r>
          </a:p>
        </p:txBody>
      </p:sp>
    </p:spTree>
    <p:extLst>
      <p:ext uri="{BB962C8B-B14F-4D97-AF65-F5344CB8AC3E}">
        <p14:creationId xmlns:p14="http://schemas.microsoft.com/office/powerpoint/2010/main" val="1870270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7</a:t>
            </a:r>
            <a:endParaRPr lang="en-US"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US" dirty="0" smtClean="0"/>
              <a:t>For if he believed he had found such in them, he could not conscientiously discharge the duties of his office; he would have to give it up. The use, therefore, which an appointed teacher makes of his reason before his congregation is merely private, because this congregation is only a domestic one (even if it be a large gathering); with respect to it, as a priest, he is not free, nor can he be free, because he carries out the orders of another. But as a scholar, whose writings speak to his public, the world, the clergyman in the public use of his reason enjoys an unlimited freedom to use his own reason to speak in his own person. That the guardian of the people (in spiritual things) should themselves be incompetent is an absurdity which amounts to the eternalization of absurdities. </a:t>
            </a:r>
          </a:p>
          <a:p>
            <a:pPr marL="0" indent="0">
              <a:buNone/>
            </a:pPr>
            <a:endParaRPr lang="en-US" dirty="0"/>
          </a:p>
        </p:txBody>
      </p:sp>
    </p:spTree>
    <p:extLst>
      <p:ext uri="{BB962C8B-B14F-4D97-AF65-F5344CB8AC3E}">
        <p14:creationId xmlns:p14="http://schemas.microsoft.com/office/powerpoint/2010/main" val="1918714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8</a:t>
            </a:r>
            <a:endParaRPr lang="en-US" dirty="0"/>
          </a:p>
        </p:txBody>
      </p:sp>
      <p:sp>
        <p:nvSpPr>
          <p:cNvPr id="3" name="Content Placeholder 2"/>
          <p:cNvSpPr>
            <a:spLocks noGrp="1"/>
          </p:cNvSpPr>
          <p:nvPr>
            <p:ph idx="1"/>
          </p:nvPr>
        </p:nvSpPr>
        <p:spPr>
          <a:xfrm>
            <a:off x="838200" y="1364776"/>
            <a:ext cx="10816988" cy="5199797"/>
          </a:xfrm>
        </p:spPr>
        <p:txBody>
          <a:bodyPr>
            <a:normAutofit lnSpcReduction="10000"/>
          </a:bodyPr>
          <a:lstStyle/>
          <a:p>
            <a:pPr marL="0" indent="0">
              <a:buNone/>
            </a:pPr>
            <a:r>
              <a:rPr lang="en-US" dirty="0"/>
              <a:t>But would not a </a:t>
            </a:r>
            <a:r>
              <a:rPr lang="en-US" u="sng" dirty="0"/>
              <a:t>society</a:t>
            </a:r>
            <a:r>
              <a:rPr lang="en-US" dirty="0"/>
              <a:t> of clergymen, perhaps a church </a:t>
            </a:r>
            <a:r>
              <a:rPr lang="en-US" dirty="0" smtClean="0"/>
              <a:t>conference, </a:t>
            </a:r>
            <a:r>
              <a:rPr lang="en-US" dirty="0"/>
              <a:t>be justified in obligating itself by oath to a certain unchangeable </a:t>
            </a:r>
            <a:r>
              <a:rPr lang="en-US" dirty="0" smtClean="0"/>
              <a:t>set of beliefs in order </a:t>
            </a:r>
            <a:r>
              <a:rPr lang="en-US" dirty="0"/>
              <a:t>to enjoy an unceasing guardianship over each of its numbers and thereby over the people as a whole , and even to make it eternal? I answer that this is altogether impossible. Such contract, made to shut off all further enlightenment from the human race, is absolutely null and void even if confirmed by the </a:t>
            </a:r>
            <a:r>
              <a:rPr lang="en-US" u="sng" dirty="0"/>
              <a:t>supreme </a:t>
            </a:r>
            <a:r>
              <a:rPr lang="en-US" u="sng" dirty="0" smtClean="0"/>
              <a:t>power,</a:t>
            </a:r>
            <a:r>
              <a:rPr lang="en-US" dirty="0" smtClean="0"/>
              <a:t> </a:t>
            </a:r>
            <a:r>
              <a:rPr lang="en-US" dirty="0"/>
              <a:t>by </a:t>
            </a:r>
            <a:r>
              <a:rPr lang="en-US" u="sng" dirty="0"/>
              <a:t>parliaments</a:t>
            </a:r>
            <a:r>
              <a:rPr lang="en-US" dirty="0"/>
              <a:t>, and by the most ceremonious of peace treaties. An age cannot bind itself and ordain to put the succeeding one into such a condition that it cannot extend its (at best very occasional) knowledge , purify </a:t>
            </a:r>
            <a:r>
              <a:rPr lang="en-US" dirty="0" smtClean="0"/>
              <a:t>itself </a:t>
            </a:r>
            <a:r>
              <a:rPr lang="en-US" dirty="0"/>
              <a:t>of errors, and progress in general enlightenment. That would be a crime against </a:t>
            </a:r>
            <a:r>
              <a:rPr lang="en-US" u="sng" dirty="0"/>
              <a:t>human nature</a:t>
            </a:r>
            <a:r>
              <a:rPr lang="en-US" dirty="0"/>
              <a:t>, the proper destination of which lies precisely in this progress and the descendants would be fully justified in rejecting those decrees as having been made in an unwarranted and malicious manner. </a:t>
            </a:r>
          </a:p>
        </p:txBody>
      </p:sp>
    </p:spTree>
    <p:extLst>
      <p:ext uri="{BB962C8B-B14F-4D97-AF65-F5344CB8AC3E}">
        <p14:creationId xmlns:p14="http://schemas.microsoft.com/office/powerpoint/2010/main" val="1204068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9</a:t>
            </a:r>
            <a:endParaRPr lang="en-US" dirty="0"/>
          </a:p>
        </p:txBody>
      </p:sp>
      <p:sp>
        <p:nvSpPr>
          <p:cNvPr id="3" name="Content Placeholder 2"/>
          <p:cNvSpPr>
            <a:spLocks noGrp="1"/>
          </p:cNvSpPr>
          <p:nvPr>
            <p:ph idx="1"/>
          </p:nvPr>
        </p:nvSpPr>
        <p:spPr>
          <a:xfrm>
            <a:off x="838200" y="1364776"/>
            <a:ext cx="10816988" cy="5199797"/>
          </a:xfrm>
        </p:spPr>
        <p:txBody>
          <a:bodyPr>
            <a:normAutofit fontScale="85000" lnSpcReduction="10000"/>
          </a:bodyPr>
          <a:lstStyle/>
          <a:p>
            <a:pPr marL="0" indent="0">
              <a:buNone/>
            </a:pPr>
            <a:r>
              <a:rPr lang="en-US" dirty="0"/>
              <a:t>The touchstone of everything that can be concluded as a law for a people lies in the question whether the people could have imposed such a law on itself. Now such religious compact might be possible for a short and definitely limited time, as it were, in expectation of a better. One might let every citizen, and especially the clergyman, </a:t>
            </a:r>
            <a:r>
              <a:rPr lang="en-US" u="sng" dirty="0"/>
              <a:t>in the role of scholar</a:t>
            </a:r>
            <a:r>
              <a:rPr lang="en-US" dirty="0"/>
              <a:t>, make his comments freely and publicly, i.e. through writing, on the erroneous aspects of the present institution. The newly introduced order might last until insight into the nature of these things had become so general and widely approved that through uniting their voices (even if not unanimously) they could bring a proposal to the throne to take those congregations under protection which had united into a changed religious organization according to their better ideas, without, however hindering others who wish to remain in the order. But to unite in a permanent religious institution which is not to be subject to doubt before the public even in the lifetime of one man, and thereby to make a period of time fruitless in the progress of mankind toward improvement, thus working to the disadvantage of posterity - that is absolutely forbidden. For himself (and only for a short time) a man may postpone enlightenment in what he ought to know, but to renounce it for posterity is to injure and trample on the rights of mankind. </a:t>
            </a:r>
          </a:p>
        </p:txBody>
      </p:sp>
    </p:spTree>
    <p:extLst>
      <p:ext uri="{BB962C8B-B14F-4D97-AF65-F5344CB8AC3E}">
        <p14:creationId xmlns:p14="http://schemas.microsoft.com/office/powerpoint/2010/main" val="1849625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10</a:t>
            </a:r>
            <a:endParaRPr lang="en-US" dirty="0"/>
          </a:p>
        </p:txBody>
      </p:sp>
      <p:sp>
        <p:nvSpPr>
          <p:cNvPr id="3" name="Content Placeholder 2"/>
          <p:cNvSpPr>
            <a:spLocks noGrp="1"/>
          </p:cNvSpPr>
          <p:nvPr>
            <p:ph idx="1"/>
          </p:nvPr>
        </p:nvSpPr>
        <p:spPr>
          <a:xfrm>
            <a:off x="838200" y="1364776"/>
            <a:ext cx="10816988" cy="5199797"/>
          </a:xfrm>
        </p:spPr>
        <p:txBody>
          <a:bodyPr>
            <a:normAutofit fontScale="92500"/>
          </a:bodyPr>
          <a:lstStyle/>
          <a:p>
            <a:pPr marL="0" indent="0">
              <a:buNone/>
            </a:pPr>
            <a:r>
              <a:rPr lang="en-US" dirty="0"/>
              <a:t>And what a people may not decree for itself can even less be decreed for them by a monarch, for his lawgiving authority rests on his uniting the general public will in his own. If he only sees to it that all true or alleged improvement stands together with civil order, he can leave it to his subjects to do what they find necessary for their spiritual welfare. This is not his concern, though it is incumbent on him to prevent one of them from violently hindering another in determining and promoting this welfare to the best of his ability. </a:t>
            </a:r>
            <a:r>
              <a:rPr lang="en-US" u="sng" dirty="0"/>
              <a:t>To meddle in these matters lowers his own majesty</a:t>
            </a:r>
            <a:r>
              <a:rPr lang="en-US" dirty="0"/>
              <a:t>, since by the writings in which his own subjects seek to present their </a:t>
            </a:r>
            <a:r>
              <a:rPr lang="en-US" dirty="0" smtClean="0"/>
              <a:t>views, </a:t>
            </a:r>
            <a:r>
              <a:rPr lang="en-US" dirty="0"/>
              <a:t>he may evaluate his own governance. He can do this when, with deepest understanding, he lays upon himself the reproach, </a:t>
            </a:r>
            <a:r>
              <a:rPr lang="en-US" i="1" u="sng" dirty="0"/>
              <a:t>Caesar non </a:t>
            </a:r>
            <a:r>
              <a:rPr lang="en-US" i="1" u="sng" dirty="0" err="1"/>
              <a:t>est</a:t>
            </a:r>
            <a:r>
              <a:rPr lang="en-US" i="1" u="sng" dirty="0"/>
              <a:t> supra </a:t>
            </a:r>
            <a:r>
              <a:rPr lang="en-US" i="1" u="sng" dirty="0" err="1"/>
              <a:t>grammaticos</a:t>
            </a:r>
            <a:r>
              <a:rPr lang="en-US" dirty="0"/>
              <a:t>. Far more does he injure his own majesty when he degrades his supreme power by supporting the ecclesiastical despotism of some tyrants in his state over his other subjects. </a:t>
            </a:r>
          </a:p>
        </p:txBody>
      </p:sp>
    </p:spTree>
    <p:extLst>
      <p:ext uri="{BB962C8B-B14F-4D97-AF65-F5344CB8AC3E}">
        <p14:creationId xmlns:p14="http://schemas.microsoft.com/office/powerpoint/2010/main" val="1865867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11</a:t>
            </a:r>
            <a:endParaRPr lang="en-US"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US" dirty="0"/>
              <a:t>If we are asked , "Do we now live in an enlightened age?" the answer is, "No ," but we do live in </a:t>
            </a:r>
            <a:r>
              <a:rPr lang="en-US" u="sng" dirty="0"/>
              <a:t>an age of enlightenment</a:t>
            </a:r>
            <a:r>
              <a:rPr lang="en-US" dirty="0"/>
              <a:t>. As things now stand, much is lacking which prevents men from being, or easily becoming, capable of correctly using their own reason in religious matters with assurance and free from outside direction. But on the other hand, we have clear indications that the field has now been opened wherein men may freely </a:t>
            </a:r>
            <a:r>
              <a:rPr lang="en-US" dirty="0" smtClean="0"/>
              <a:t>deal </a:t>
            </a:r>
            <a:r>
              <a:rPr lang="en-US" dirty="0"/>
              <a:t>with these things and that the obstacles to general enlightenment or </a:t>
            </a:r>
            <a:r>
              <a:rPr lang="en-US" dirty="0" smtClean="0"/>
              <a:t>the </a:t>
            </a:r>
            <a:r>
              <a:rPr lang="en-US" dirty="0"/>
              <a:t>release from self-imposed tutelage are gradually being reduced. In this respect, </a:t>
            </a:r>
            <a:r>
              <a:rPr lang="en-US" u="sng" dirty="0"/>
              <a:t>this is the age of enlightenment, or the century of Frederick.</a:t>
            </a:r>
            <a:r>
              <a:rPr lang="en-US" dirty="0"/>
              <a:t> </a:t>
            </a:r>
          </a:p>
        </p:txBody>
      </p:sp>
    </p:spTree>
    <p:extLst>
      <p:ext uri="{BB962C8B-B14F-4D97-AF65-F5344CB8AC3E}">
        <p14:creationId xmlns:p14="http://schemas.microsoft.com/office/powerpoint/2010/main" val="1311126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12</a:t>
            </a:r>
            <a:endParaRPr lang="en-US" dirty="0"/>
          </a:p>
        </p:txBody>
      </p:sp>
      <p:sp>
        <p:nvSpPr>
          <p:cNvPr id="3" name="Content Placeholder 2"/>
          <p:cNvSpPr>
            <a:spLocks noGrp="1"/>
          </p:cNvSpPr>
          <p:nvPr>
            <p:ph idx="1"/>
          </p:nvPr>
        </p:nvSpPr>
        <p:spPr>
          <a:xfrm>
            <a:off x="838200" y="1364776"/>
            <a:ext cx="10816988" cy="5199797"/>
          </a:xfrm>
        </p:spPr>
        <p:txBody>
          <a:bodyPr>
            <a:normAutofit fontScale="92500" lnSpcReduction="20000"/>
          </a:bodyPr>
          <a:lstStyle/>
          <a:p>
            <a:pPr marL="0" indent="0">
              <a:buNone/>
            </a:pPr>
            <a:r>
              <a:rPr lang="en-US" dirty="0"/>
              <a:t>A prince who does not find it unworthy of himself to say that he holds it to be his duty to prescribe nothing to men in religious matters but to give them </a:t>
            </a:r>
            <a:r>
              <a:rPr lang="en-US" u="sng" dirty="0"/>
              <a:t>complete freedom</a:t>
            </a:r>
            <a:r>
              <a:rPr lang="en-US" dirty="0"/>
              <a:t> while </a:t>
            </a:r>
            <a:r>
              <a:rPr lang="en-US" u="sng" dirty="0"/>
              <a:t>renouncing the haughty name of tolerance</a:t>
            </a:r>
            <a:r>
              <a:rPr lang="en-US" dirty="0"/>
              <a:t>, is himself </a:t>
            </a:r>
            <a:r>
              <a:rPr lang="en-US" u="sng" dirty="0"/>
              <a:t>enlightened and deserves to be esteemed by the grateful world and posterity as the first, at least from the side of government , who divested the human race of its tutelage and left each man free to make use of his reason in matters of conscience.</a:t>
            </a:r>
            <a:r>
              <a:rPr lang="en-US" dirty="0"/>
              <a:t> Under him venerable ecclesiastics are allowed, in the role of scholar, and without infringing on their official duties, freely to submit for public testing their judgments and views which here and there diverge from the established symbol. And an even greater freedom is enjoyed by those who are restricted by no official duties. This </a:t>
            </a:r>
            <a:r>
              <a:rPr lang="en-US" u="sng" dirty="0"/>
              <a:t>spirit of freedom </a:t>
            </a:r>
            <a:r>
              <a:rPr lang="en-US" dirty="0"/>
              <a:t>spreads beyond this land, even to those in which it must struggle with external obstacles erected by a government which misunderstands its own interest. For an example gives evidence to such a government that in freedom there is not the least cause for concern about public peace and the stability of the community. Men work themselves gradually out of barbarity if only intentional artifices are not made to hold them in it. </a:t>
            </a:r>
          </a:p>
        </p:txBody>
      </p:sp>
    </p:spTree>
    <p:extLst>
      <p:ext uri="{BB962C8B-B14F-4D97-AF65-F5344CB8AC3E}">
        <p14:creationId xmlns:p14="http://schemas.microsoft.com/office/powerpoint/2010/main" val="54418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13</a:t>
            </a:r>
            <a:endParaRPr lang="en-US"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US" dirty="0"/>
              <a:t>I have placed the main point of enlightenment - the escape of men from their self-incurred tutelage - chiefly in matters of religion because our rulers have no interest in playing guardian with respect to the </a:t>
            </a:r>
            <a:r>
              <a:rPr lang="en-US" u="sng" dirty="0"/>
              <a:t>arts and sciences</a:t>
            </a:r>
            <a:r>
              <a:rPr lang="en-US" dirty="0"/>
              <a:t> and also because </a:t>
            </a:r>
            <a:r>
              <a:rPr lang="en-US" u="sng" dirty="0"/>
              <a:t>religious incompetence </a:t>
            </a:r>
            <a:r>
              <a:rPr lang="en-US" dirty="0"/>
              <a:t>is not only the most harmful but also the most degrading of all. But the manner of thinking of the head of a state who favors religious enlightenment goes further, and he sees that there is no danger to his lawgiving in allowing his subjects to make public use of their reason and to publish their thoughts on a better formulation of his legislation and even their open-minded criticisms of the laws already made. </a:t>
            </a:r>
            <a:r>
              <a:rPr lang="en-US" u="sng" dirty="0"/>
              <a:t>Of this we have a shining example wherein no monarch is superior to him we honor</a:t>
            </a:r>
            <a:r>
              <a:rPr lang="en-US" dirty="0"/>
              <a:t>. </a:t>
            </a:r>
          </a:p>
        </p:txBody>
      </p:sp>
    </p:spTree>
    <p:extLst>
      <p:ext uri="{BB962C8B-B14F-4D97-AF65-F5344CB8AC3E}">
        <p14:creationId xmlns:p14="http://schemas.microsoft.com/office/powerpoint/2010/main" val="1946901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14</a:t>
            </a:r>
            <a:endParaRPr lang="en-US" dirty="0"/>
          </a:p>
        </p:txBody>
      </p:sp>
      <p:sp>
        <p:nvSpPr>
          <p:cNvPr id="3" name="Content Placeholder 2"/>
          <p:cNvSpPr>
            <a:spLocks noGrp="1"/>
          </p:cNvSpPr>
          <p:nvPr>
            <p:ph idx="1"/>
          </p:nvPr>
        </p:nvSpPr>
        <p:spPr>
          <a:xfrm>
            <a:off x="838200" y="1364776"/>
            <a:ext cx="10816988" cy="5199797"/>
          </a:xfrm>
        </p:spPr>
        <p:txBody>
          <a:bodyPr>
            <a:normAutofit fontScale="92500"/>
          </a:bodyPr>
          <a:lstStyle/>
          <a:p>
            <a:pPr marL="0" indent="0">
              <a:buNone/>
            </a:pPr>
            <a:r>
              <a:rPr lang="en-US" dirty="0"/>
              <a:t>But only </a:t>
            </a:r>
            <a:r>
              <a:rPr lang="en-US" u="sng" dirty="0"/>
              <a:t>one who is himself enlightened, is not afraid of shadows, and has a numerous and well-disciplined army to assure public peace, can say: "Argue as much as you will , and about what you will , only obey!"</a:t>
            </a:r>
            <a:r>
              <a:rPr lang="en-US" dirty="0"/>
              <a:t> A republic could not dare say such a thing. Here is shown a strange and unexpected trend in human affairs in which almost everything, looked at in the </a:t>
            </a:r>
            <a:r>
              <a:rPr lang="en-US" dirty="0" smtClean="0"/>
              <a:t>large, </a:t>
            </a:r>
            <a:r>
              <a:rPr lang="en-US" dirty="0"/>
              <a:t>is paradoxical. A greater degree of civil freedom appears advantageous to the freedom of mind of the people, and yet </a:t>
            </a:r>
            <a:r>
              <a:rPr lang="en-US" u="sng" dirty="0"/>
              <a:t>it places inescapable limitations </a:t>
            </a:r>
            <a:r>
              <a:rPr lang="en-US" dirty="0"/>
              <a:t>upon it. A lower degree of civil freedom, on the contrary, provides the mind with room for each man to extend himself to his full capacity. As </a:t>
            </a:r>
            <a:r>
              <a:rPr lang="en-US" u="sng" dirty="0"/>
              <a:t>nature</a:t>
            </a:r>
            <a:r>
              <a:rPr lang="en-US" dirty="0"/>
              <a:t> has uncovered from under this hard shell the seed for which she most tenderly cares - the propensity and vocation to free thinking - this gradually works back upon the character of the people, who thereby gradually become capable of managing freedom; finally, it affects the principles of government, which finds it to its </a:t>
            </a:r>
            <a:r>
              <a:rPr lang="en-US" dirty="0" smtClean="0"/>
              <a:t>advantage </a:t>
            </a:r>
            <a:r>
              <a:rPr lang="en-US" dirty="0"/>
              <a:t>to treat men, who are now more than machines, in accordance with their dignity. </a:t>
            </a:r>
          </a:p>
        </p:txBody>
      </p:sp>
    </p:spTree>
    <p:extLst>
      <p:ext uri="{BB962C8B-B14F-4D97-AF65-F5344CB8AC3E}">
        <p14:creationId xmlns:p14="http://schemas.microsoft.com/office/powerpoint/2010/main" val="99069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TWO </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p>
            <a:r>
              <a:rPr lang="en-US" sz="4800" dirty="0" smtClean="0"/>
              <a:t>IDEALISM </a:t>
            </a:r>
            <a:endParaRPr lang="en-US" sz="4800" dirty="0"/>
          </a:p>
        </p:txBody>
      </p:sp>
    </p:spTree>
    <p:extLst>
      <p:ext uri="{BB962C8B-B14F-4D97-AF65-F5344CB8AC3E}">
        <p14:creationId xmlns:p14="http://schemas.microsoft.com/office/powerpoint/2010/main" val="14733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ONE </a:t>
            </a:r>
            <a:endParaRPr lang="en-US" dirty="0"/>
          </a:p>
        </p:txBody>
      </p:sp>
    </p:spTree>
    <p:extLst>
      <p:ext uri="{BB962C8B-B14F-4D97-AF65-F5344CB8AC3E}">
        <p14:creationId xmlns:p14="http://schemas.microsoft.com/office/powerpoint/2010/main" val="13919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200" b="1" i="1" dirty="0" smtClean="0"/>
              <a:t>David </a:t>
            </a:r>
            <a:r>
              <a:rPr lang="en-US" sz="3200" b="1" i="1" dirty="0"/>
              <a:t>Hume on Faith or Idealism and Realism. A Dialogue by Friedrich Heinrich </a:t>
            </a:r>
            <a:r>
              <a:rPr lang="en-US" sz="3200" b="1" i="1" dirty="0" smtClean="0"/>
              <a:t>Jacobi </a:t>
            </a:r>
            <a:r>
              <a:rPr lang="en-US" sz="3200" b="1" dirty="0" smtClean="0"/>
              <a:t>1</a:t>
            </a:r>
            <a:endParaRPr lang="en-US" sz="3200" b="1" dirty="0"/>
          </a:p>
        </p:txBody>
      </p:sp>
      <p:sp>
        <p:nvSpPr>
          <p:cNvPr id="3" name="Content Placeholder 2"/>
          <p:cNvSpPr>
            <a:spLocks noGrp="1"/>
          </p:cNvSpPr>
          <p:nvPr>
            <p:ph idx="1"/>
          </p:nvPr>
        </p:nvSpPr>
        <p:spPr>
          <a:xfrm>
            <a:off x="838200" y="1364776"/>
            <a:ext cx="10816988" cy="5199797"/>
          </a:xfrm>
        </p:spPr>
        <p:txBody>
          <a:bodyPr>
            <a:normAutofit fontScale="92500" lnSpcReduction="20000"/>
          </a:bodyPr>
          <a:lstStyle/>
          <a:p>
            <a:pPr marL="0" indent="0">
              <a:buNone/>
            </a:pPr>
            <a:r>
              <a:rPr lang="en-US" dirty="0" smtClean="0"/>
              <a:t>I</a:t>
            </a:r>
            <a:r>
              <a:rPr lang="en-US" dirty="0"/>
              <a:t>: Let's try again then. The </a:t>
            </a:r>
            <a:r>
              <a:rPr lang="en-US" u="sng" dirty="0"/>
              <a:t>representations</a:t>
            </a:r>
            <a:r>
              <a:rPr lang="en-US" dirty="0"/>
              <a:t> of objects outside us are all copies of the </a:t>
            </a:r>
            <a:r>
              <a:rPr lang="en-US" u="sng" dirty="0"/>
              <a:t>actual</a:t>
            </a:r>
            <a:r>
              <a:rPr lang="en-US" dirty="0"/>
              <a:t> things immediately perceived by us,  or are composed of parts derived from them. In brief, they are beings that merely imitate the actual things  and cannot in any way exist without them</a:t>
            </a:r>
            <a:r>
              <a:rPr lang="en-US" dirty="0" smtClean="0"/>
              <a:t>. Isn't </a:t>
            </a:r>
            <a:r>
              <a:rPr lang="en-US" dirty="0"/>
              <a:t>that so?</a:t>
            </a:r>
            <a:endParaRPr lang="en-GB" dirty="0"/>
          </a:p>
          <a:p>
            <a:pPr marL="0" indent="0">
              <a:buNone/>
            </a:pPr>
            <a:r>
              <a:rPr lang="en-US" dirty="0" smtClean="0"/>
              <a:t>He</a:t>
            </a:r>
            <a:r>
              <a:rPr lang="en-US" dirty="0"/>
              <a:t>:  Yes, it is.</a:t>
            </a:r>
            <a:endParaRPr lang="en-GB" dirty="0"/>
          </a:p>
          <a:p>
            <a:pPr marL="0" indent="0">
              <a:buNone/>
            </a:pPr>
            <a:r>
              <a:rPr lang="en-US" dirty="0" smtClean="0"/>
              <a:t>I</a:t>
            </a:r>
            <a:r>
              <a:rPr lang="en-US" dirty="0"/>
              <a:t>: But we are also agreed, I think, about something else. These </a:t>
            </a:r>
            <a:r>
              <a:rPr lang="en-US" u="sng" dirty="0"/>
              <a:t>imitations</a:t>
            </a:r>
            <a:r>
              <a:rPr lang="en-US" dirty="0"/>
              <a:t> can be distinguished from actual beings only by comparison with the </a:t>
            </a:r>
            <a:r>
              <a:rPr lang="en-US" u="sng" dirty="0"/>
              <a:t>actual</a:t>
            </a:r>
            <a:r>
              <a:rPr lang="en-US" dirty="0"/>
              <a:t> itself.</a:t>
            </a:r>
            <a:endParaRPr lang="en-GB" dirty="0"/>
          </a:p>
          <a:p>
            <a:pPr marL="0" indent="0">
              <a:buNone/>
            </a:pPr>
            <a:r>
              <a:rPr lang="en-US" dirty="0" smtClean="0"/>
              <a:t>He</a:t>
            </a:r>
            <a:r>
              <a:rPr lang="en-US" dirty="0"/>
              <a:t>:  Right</a:t>
            </a:r>
            <a:r>
              <a:rPr lang="en-US" dirty="0" smtClean="0"/>
              <a:t>.</a:t>
            </a:r>
            <a:r>
              <a:rPr lang="en-US" dirty="0"/>
              <a:t> </a:t>
            </a:r>
            <a:endParaRPr lang="en-GB" dirty="0"/>
          </a:p>
          <a:p>
            <a:pPr marL="0" indent="0">
              <a:buNone/>
            </a:pPr>
            <a:r>
              <a:rPr lang="en-US" dirty="0"/>
              <a:t>I. Then there must be something in the perception of the </a:t>
            </a:r>
            <a:r>
              <a:rPr lang="en-US" u="sng" dirty="0"/>
              <a:t>actual</a:t>
            </a:r>
            <a:r>
              <a:rPr lang="en-US" dirty="0"/>
              <a:t> which is not in the mere representations, for otherwise the two could not be distinguished. But the distinction concerns directly the actual,  and </a:t>
            </a:r>
            <a:r>
              <a:rPr lang="en-US" dirty="0" smtClean="0"/>
              <a:t>nothing else</a:t>
            </a:r>
            <a:r>
              <a:rPr lang="en-US" dirty="0"/>
              <a:t>. Hence the actual itself, the objectivity, can never be made present in the mere </a:t>
            </a:r>
            <a:r>
              <a:rPr lang="en-US" u="sng" dirty="0"/>
              <a:t>representation</a:t>
            </a:r>
            <a:r>
              <a:rPr lang="en-US" dirty="0" smtClean="0"/>
              <a:t>.</a:t>
            </a:r>
            <a:r>
              <a:rPr lang="en-US" dirty="0"/>
              <a:t> </a:t>
            </a:r>
            <a:endParaRPr lang="en-GB" dirty="0"/>
          </a:p>
          <a:p>
            <a:pPr marL="0" indent="0">
              <a:buNone/>
            </a:pPr>
            <a:r>
              <a:rPr lang="en-US" dirty="0"/>
              <a:t>He:  How so? Representations are only copies of actual things; they are put together only from their parts; yet we are not to suppose that they can ever present the actual</a:t>
            </a:r>
            <a:r>
              <a:rPr lang="en-US" dirty="0" smtClean="0"/>
              <a:t>?</a:t>
            </a:r>
            <a:r>
              <a:rPr lang="en-US" dirty="0"/>
              <a:t> </a:t>
            </a: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1979989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200" b="1" i="1" dirty="0"/>
              <a:t>David Hume on Faith or Idealism and Realism. A Dialogue by Friedrich Heinrich Jacobi </a:t>
            </a:r>
            <a:r>
              <a:rPr lang="en-US" sz="3200" b="1" dirty="0" smtClean="0"/>
              <a:t>2</a:t>
            </a:r>
            <a:endParaRPr lang="en-US" sz="3200" b="1" dirty="0"/>
          </a:p>
        </p:txBody>
      </p:sp>
      <p:sp>
        <p:nvSpPr>
          <p:cNvPr id="3" name="Content Placeholder 2"/>
          <p:cNvSpPr>
            <a:spLocks noGrp="1"/>
          </p:cNvSpPr>
          <p:nvPr>
            <p:ph idx="1"/>
          </p:nvPr>
        </p:nvSpPr>
        <p:spPr>
          <a:xfrm>
            <a:off x="838200" y="1364776"/>
            <a:ext cx="10816988" cy="5199797"/>
          </a:xfrm>
        </p:spPr>
        <p:txBody>
          <a:bodyPr>
            <a:normAutofit fontScale="92500" lnSpcReduction="20000"/>
          </a:bodyPr>
          <a:lstStyle/>
          <a:p>
            <a:pPr marL="0" indent="0">
              <a:buNone/>
            </a:pPr>
            <a:r>
              <a:rPr lang="en-US" dirty="0" smtClean="0"/>
              <a:t>I</a:t>
            </a:r>
            <a:r>
              <a:rPr lang="en-US" dirty="0"/>
              <a:t>: 1 am saying that representations can never make the actual present as such.  They only contain the properties of actual things, not the actual itself.  The actual can no more be presented outside its actual perception than consciousness can be presented outside consciousness, life outside life, or truth outside truth.  The perception of the actual and the feeling of truth, consciousness and life, are one and the same thing. </a:t>
            </a:r>
            <a:r>
              <a:rPr lang="en-US" u="sng" dirty="0"/>
              <a:t>Sleep is the brother of death, and the dream is only the shadow of life. </a:t>
            </a:r>
            <a:r>
              <a:rPr lang="en-US" dirty="0"/>
              <a:t>Whoever has never been awake, could never dream, and it is impossible that there should be original </a:t>
            </a:r>
            <a:r>
              <a:rPr lang="en-US" u="sng" dirty="0"/>
              <a:t>dreams</a:t>
            </a:r>
            <a:r>
              <a:rPr lang="en-US" dirty="0"/>
              <a:t>, or an original </a:t>
            </a:r>
            <a:r>
              <a:rPr lang="en-US" u="sng" dirty="0"/>
              <a:t>illusion</a:t>
            </a:r>
            <a:r>
              <a:rPr lang="en-US" dirty="0"/>
              <a:t>.  This truth seems to me to be of the greatest importance, and for this reason I entreated you so urgently just now to hold firm to the ground of your knowledge of it, which is the ground of the knowledge of certainty itself and the only source of it. </a:t>
            </a:r>
            <a:endParaRPr lang="en-GB" dirty="0"/>
          </a:p>
          <a:p>
            <a:pPr marL="0" indent="0">
              <a:buNone/>
            </a:pPr>
            <a:r>
              <a:rPr lang="en-US" dirty="0"/>
              <a:t>He:  Honestly, it is only now that I feel what good cause you had for urging this on me so emphatically, and how difficult it is to awake completely from a long and deep dream. We bring the awakening itself into the dream and we dream again; then we have to make even greater efforts to return to our full senses.</a:t>
            </a: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325978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000" b="1" i="1" dirty="0" smtClean="0"/>
              <a:t>FRIEDRICH SCHILLER AND GERMAN ROMANTICISM</a:t>
            </a:r>
            <a:endParaRPr lang="en-US" sz="3000" b="1"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GB" dirty="0"/>
              <a:t>Lovely world, where are you? Come back now,</a:t>
            </a:r>
          </a:p>
          <a:p>
            <a:pPr marL="0" indent="0">
              <a:buNone/>
            </a:pPr>
            <a:r>
              <a:rPr lang="en-GB" dirty="0"/>
              <a:t>Nature’s gorgeous youth!</a:t>
            </a:r>
          </a:p>
          <a:p>
            <a:pPr marL="0" indent="0">
              <a:buNone/>
            </a:pPr>
            <a:r>
              <a:rPr lang="en-GB" dirty="0"/>
              <a:t>Only in the magical land of songs</a:t>
            </a:r>
          </a:p>
          <a:p>
            <a:pPr marL="0" indent="0">
              <a:buNone/>
            </a:pPr>
            <a:r>
              <a:rPr lang="en-GB" dirty="0"/>
              <a:t>Does your fabled trace live on. </a:t>
            </a:r>
          </a:p>
          <a:p>
            <a:pPr marL="0" indent="0">
              <a:buNone/>
            </a:pPr>
            <a:r>
              <a:rPr lang="en-GB" dirty="0"/>
              <a:t>The fields are now grey; they grieve,</a:t>
            </a:r>
          </a:p>
          <a:p>
            <a:pPr marL="0" indent="0">
              <a:buNone/>
            </a:pPr>
            <a:r>
              <a:rPr lang="en-GB" dirty="0"/>
              <a:t>And no god meets my gaze.</a:t>
            </a:r>
          </a:p>
          <a:p>
            <a:pPr marL="0" indent="0">
              <a:buNone/>
            </a:pPr>
            <a:r>
              <a:rPr lang="en-GB" dirty="0"/>
              <a:t>From that image, living and warm, </a:t>
            </a:r>
          </a:p>
          <a:p>
            <a:pPr marL="0" indent="0">
              <a:buNone/>
            </a:pPr>
            <a:r>
              <a:rPr lang="en-GB" dirty="0"/>
              <a:t>Only the shadow remains.</a:t>
            </a:r>
          </a:p>
          <a:p>
            <a:pPr marL="0" indent="0">
              <a:buNone/>
            </a:pPr>
            <a:r>
              <a:rPr lang="en-GB" dirty="0"/>
              <a:t> </a:t>
            </a:r>
          </a:p>
          <a:p>
            <a:pPr marL="0" indent="0">
              <a:buNone/>
            </a:pPr>
            <a:r>
              <a:rPr lang="en-GB" dirty="0"/>
              <a:t>   Friedrich Schiller, </a:t>
            </a:r>
            <a:r>
              <a:rPr lang="en-GB" i="1" dirty="0"/>
              <a:t>The Gods of Greece</a:t>
            </a:r>
            <a:r>
              <a:rPr lang="en-GB" dirty="0"/>
              <a:t> </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10047388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000" b="1" i="1" dirty="0" smtClean="0"/>
              <a:t>JOHANN WOLFGANG VON GOETHE AND GERMAN ROMANTICISM</a:t>
            </a:r>
            <a:endParaRPr lang="en-US" sz="3000" b="1"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GB" dirty="0"/>
              <a:t>When the healthy nature of man functions as a totality, when he feels himself in the world as in a vast, beautiful, worthy, and valued whole, when a harmonious sense of well-being affords him pure and free delight – then the universe, if it were capable of sensation, would exult at having reached its goal, and </a:t>
            </a:r>
            <a:r>
              <a:rPr lang="en-GB" dirty="0" smtClean="0"/>
              <a:t>wonder  </a:t>
            </a:r>
            <a:r>
              <a:rPr lang="en-GB" dirty="0"/>
              <a:t>at the culmination of its own development and being. For what is the use of all the expenditure of suns and planets and moons, of stars and galaxies, of comets and nebulae, of completed and developing worlds, if at the end a happy man does not unconsciously rejoice in existence?</a:t>
            </a:r>
          </a:p>
          <a:p>
            <a:pPr marL="0" indent="0">
              <a:buNone/>
            </a:pPr>
            <a:r>
              <a:rPr lang="en-GB" dirty="0"/>
              <a:t> </a:t>
            </a:r>
          </a:p>
          <a:p>
            <a:pPr marL="0" indent="0">
              <a:buNone/>
            </a:pPr>
            <a:r>
              <a:rPr lang="en-GB" dirty="0"/>
              <a:t>Goethe, from </a:t>
            </a:r>
            <a:r>
              <a:rPr lang="en-GB" i="1" dirty="0"/>
              <a:t>Winkelmann and his Century</a:t>
            </a: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2004902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000" b="1" dirty="0" smtClean="0"/>
              <a:t>IDEALISM (FICHTE, HEGEL)</a:t>
            </a:r>
            <a:endParaRPr lang="en-US" sz="3000" b="1" dirty="0"/>
          </a:p>
        </p:txBody>
      </p:sp>
      <p:sp>
        <p:nvSpPr>
          <p:cNvPr id="3" name="Content Placeholder 2"/>
          <p:cNvSpPr>
            <a:spLocks noGrp="1"/>
          </p:cNvSpPr>
          <p:nvPr>
            <p:ph idx="1"/>
          </p:nvPr>
        </p:nvSpPr>
        <p:spPr>
          <a:xfrm>
            <a:off x="838200" y="1364776"/>
            <a:ext cx="10816988" cy="5199797"/>
          </a:xfrm>
        </p:spPr>
        <p:txBody>
          <a:bodyPr>
            <a:normAutofit lnSpcReduction="10000"/>
          </a:bodyPr>
          <a:lstStyle/>
          <a:p>
            <a:pPr marL="514350" indent="-514350">
              <a:buAutoNum type="arabicPeriod"/>
            </a:pPr>
            <a:r>
              <a:rPr lang="en-GB" dirty="0" smtClean="0"/>
              <a:t>There is only mind.</a:t>
            </a:r>
          </a:p>
          <a:p>
            <a:pPr marL="514350" indent="-514350">
              <a:buAutoNum type="arabicPeriod"/>
            </a:pPr>
            <a:r>
              <a:rPr lang="en-GB" dirty="0" smtClean="0"/>
              <a:t>The human mind is part of a greater Mind: our spirit is part of a greater Spirit.</a:t>
            </a:r>
          </a:p>
          <a:p>
            <a:pPr marL="514350" indent="-514350">
              <a:buAutoNum type="arabicPeriod"/>
            </a:pPr>
            <a:r>
              <a:rPr lang="en-GB" dirty="0" smtClean="0"/>
              <a:t>The Spirit is fully active, wholly immaterial.</a:t>
            </a:r>
          </a:p>
          <a:p>
            <a:pPr marL="514350" indent="-514350">
              <a:buAutoNum type="arabicPeriod"/>
            </a:pPr>
            <a:r>
              <a:rPr lang="en-GB" dirty="0" smtClean="0"/>
              <a:t>The Spirit is productive. It produce the world by ‘positing itself’ (from within itself).</a:t>
            </a:r>
          </a:p>
          <a:p>
            <a:pPr marL="514350" indent="-514350">
              <a:buAutoNum type="arabicPeriod"/>
            </a:pPr>
            <a:r>
              <a:rPr lang="en-GB" dirty="0" smtClean="0"/>
              <a:t>The Spirit is known in its dialectical movement  (positing what it is not within itself).</a:t>
            </a:r>
          </a:p>
          <a:p>
            <a:pPr marL="514350" indent="-514350">
              <a:buAutoNum type="arabicPeriod"/>
            </a:pPr>
            <a:r>
              <a:rPr lang="en-GB" dirty="0" smtClean="0"/>
              <a:t>Being is the Spirit positing itself within itself.</a:t>
            </a:r>
          </a:p>
          <a:p>
            <a:pPr marL="514350" indent="-514350">
              <a:buAutoNum type="arabicPeriod"/>
            </a:pPr>
            <a:r>
              <a:rPr lang="en-GB" dirty="0" smtClean="0"/>
              <a:t>Spirit is absolute knowledge.</a:t>
            </a:r>
          </a:p>
          <a:p>
            <a:pPr marL="514350" indent="-514350">
              <a:buAutoNum type="arabicPeriod"/>
            </a:pPr>
            <a:r>
              <a:rPr lang="en-GB" dirty="0" smtClean="0"/>
              <a:t>Reality is only the dialectical movement of the Spirit.</a:t>
            </a:r>
            <a:endParaRPr lang="en-GB" dirty="0"/>
          </a:p>
          <a:p>
            <a:pPr marL="0" indent="0">
              <a:buNone/>
            </a:pPr>
            <a:endParaRPr lang="en-US" dirty="0"/>
          </a:p>
        </p:txBody>
      </p:sp>
    </p:spTree>
    <p:extLst>
      <p:ext uri="{BB962C8B-B14F-4D97-AF65-F5344CB8AC3E}">
        <p14:creationId xmlns:p14="http://schemas.microsoft.com/office/powerpoint/2010/main" val="1535632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200" b="1" dirty="0"/>
              <a:t>Johan Joachim Winkelmann, A History of Art among the Greeks,  </a:t>
            </a:r>
            <a:r>
              <a:rPr lang="en-US" sz="3200" b="1" dirty="0" smtClean="0"/>
              <a:t>1850 (Aesthetics) 1</a:t>
            </a:r>
            <a:endParaRPr lang="en-US" sz="3000" b="1"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US" dirty="0"/>
              <a:t>8. I shall, in the first place, speak of beauty </a:t>
            </a:r>
            <a:r>
              <a:rPr lang="en-US" dirty="0" smtClean="0"/>
              <a:t>in general</a:t>
            </a:r>
            <a:r>
              <a:rPr lang="en-US" dirty="0"/>
              <a:t>, not only of forms, but also of attitude </a:t>
            </a:r>
            <a:r>
              <a:rPr lang="en-US" dirty="0" smtClean="0"/>
              <a:t>and gesture</a:t>
            </a:r>
            <a:r>
              <a:rPr lang="en-US" dirty="0"/>
              <a:t>, together with </a:t>
            </a:r>
            <a:r>
              <a:rPr lang="en-US" u="sng" dirty="0"/>
              <a:t>proportion</a:t>
            </a:r>
            <a:r>
              <a:rPr lang="en-US" dirty="0"/>
              <a:t>; and then of </a:t>
            </a:r>
            <a:r>
              <a:rPr lang="en-US" dirty="0" smtClean="0"/>
              <a:t>the beauty </a:t>
            </a:r>
            <a:r>
              <a:rPr lang="en-US" dirty="0"/>
              <a:t>of single parts of the  human body. In </a:t>
            </a:r>
            <a:r>
              <a:rPr lang="en-US" dirty="0" smtClean="0"/>
              <a:t>the general </a:t>
            </a:r>
            <a:r>
              <a:rPr lang="en-US" dirty="0"/>
              <a:t>consideration of beauty, I shall, in some </a:t>
            </a:r>
            <a:r>
              <a:rPr lang="en-US" dirty="0" smtClean="0"/>
              <a:t>preliminary remarks</a:t>
            </a:r>
            <a:r>
              <a:rPr lang="en-US" dirty="0"/>
              <a:t>, venture on an unusual view of it</a:t>
            </a:r>
            <a:r>
              <a:rPr lang="en-US" dirty="0" smtClean="0"/>
              <a:t>, that </a:t>
            </a:r>
            <a:r>
              <a:rPr lang="en-US" dirty="0"/>
              <a:t>is, consider its </a:t>
            </a:r>
            <a:r>
              <a:rPr lang="en-US" u="sng" dirty="0"/>
              <a:t>negative</a:t>
            </a:r>
            <a:r>
              <a:rPr lang="en-US" dirty="0"/>
              <a:t> character ; and then </a:t>
            </a:r>
            <a:r>
              <a:rPr lang="en-US" dirty="0" smtClean="0"/>
              <a:t>present some </a:t>
            </a:r>
            <a:r>
              <a:rPr lang="en-US" u="sng" dirty="0"/>
              <a:t>definite</a:t>
            </a:r>
            <a:r>
              <a:rPr lang="en-US" dirty="0"/>
              <a:t> ideas of it. It is, however, </a:t>
            </a:r>
            <a:r>
              <a:rPr lang="en-US" dirty="0" smtClean="0"/>
              <a:t>easier to </a:t>
            </a:r>
            <a:r>
              <a:rPr lang="en-US" dirty="0"/>
              <a:t>say what it is not than what it is, as Cotta, </a:t>
            </a:r>
            <a:r>
              <a:rPr lang="en-US" dirty="0" smtClean="0"/>
              <a:t>in Cicero </a:t>
            </a:r>
            <a:r>
              <a:rPr lang="en-US" dirty="0"/>
              <a:t>says of God. There is nearly the same </a:t>
            </a:r>
            <a:r>
              <a:rPr lang="en-US" dirty="0" smtClean="0"/>
              <a:t>relation between </a:t>
            </a:r>
            <a:r>
              <a:rPr lang="en-US" dirty="0"/>
              <a:t>beauty and its opposite, as there is between health and disease ; we feel the latter, but </a:t>
            </a:r>
            <a:r>
              <a:rPr lang="en-US" dirty="0" smtClean="0"/>
              <a:t>not the </a:t>
            </a:r>
            <a:r>
              <a:rPr lang="en-US" dirty="0"/>
              <a:t>former.</a:t>
            </a:r>
            <a:endParaRPr lang="en-GB" dirty="0"/>
          </a:p>
          <a:p>
            <a:pPr marL="0" indent="0">
              <a:buNone/>
            </a:pPr>
            <a:endParaRPr lang="en-US" dirty="0"/>
          </a:p>
        </p:txBody>
      </p:sp>
    </p:spTree>
    <p:extLst>
      <p:ext uri="{BB962C8B-B14F-4D97-AF65-F5344CB8AC3E}">
        <p14:creationId xmlns:p14="http://schemas.microsoft.com/office/powerpoint/2010/main" val="1829393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200" b="1" dirty="0"/>
              <a:t>Johan Joachim Winkelmann, A History of Art among the Greeks,  </a:t>
            </a:r>
            <a:r>
              <a:rPr lang="en-US" sz="3200" b="1" dirty="0" smtClean="0"/>
              <a:t>1850 (Aesthetics) 2</a:t>
            </a:r>
            <a:endParaRPr lang="en-US" sz="3000" b="1" dirty="0"/>
          </a:p>
        </p:txBody>
      </p:sp>
      <p:sp>
        <p:nvSpPr>
          <p:cNvPr id="3" name="Content Placeholder 2"/>
          <p:cNvSpPr>
            <a:spLocks noGrp="1"/>
          </p:cNvSpPr>
          <p:nvPr>
            <p:ph idx="1"/>
          </p:nvPr>
        </p:nvSpPr>
        <p:spPr>
          <a:xfrm>
            <a:off x="838200" y="1364776"/>
            <a:ext cx="10816988" cy="5199797"/>
          </a:xfrm>
        </p:spPr>
        <p:txBody>
          <a:bodyPr>
            <a:normAutofit fontScale="92500" lnSpcReduction="10000"/>
          </a:bodyPr>
          <a:lstStyle/>
          <a:p>
            <a:pPr marL="0" indent="0">
              <a:buNone/>
            </a:pPr>
            <a:r>
              <a:rPr lang="en-US" dirty="0"/>
              <a:t>9. Beauty, as the </a:t>
            </a:r>
            <a:r>
              <a:rPr lang="en-US" dirty="0" smtClean="0"/>
              <a:t>highest mark </a:t>
            </a:r>
            <a:r>
              <a:rPr lang="en-US" dirty="0"/>
              <a:t>and the </a:t>
            </a:r>
            <a:r>
              <a:rPr lang="en-US" dirty="0" smtClean="0"/>
              <a:t>central point </a:t>
            </a:r>
            <a:r>
              <a:rPr lang="en-US" dirty="0"/>
              <a:t>of art, demands some preliminary discussion, </a:t>
            </a:r>
            <a:r>
              <a:rPr lang="en-US" dirty="0" smtClean="0"/>
              <a:t>in which </a:t>
            </a:r>
            <a:r>
              <a:rPr lang="en-US" dirty="0"/>
              <a:t>I should wish to satisfy both myself and </a:t>
            </a:r>
            <a:r>
              <a:rPr lang="en-US" dirty="0" smtClean="0"/>
              <a:t>the reader</a:t>
            </a:r>
            <a:r>
              <a:rPr lang="en-US" dirty="0"/>
              <a:t>; but this is a wish of difficult </a:t>
            </a:r>
            <a:r>
              <a:rPr lang="en-US" dirty="0" smtClean="0"/>
              <a:t>fulfilment in either </a:t>
            </a:r>
            <a:r>
              <a:rPr lang="en-US" dirty="0"/>
              <a:t>respect. When, after some general </a:t>
            </a:r>
            <a:r>
              <a:rPr lang="en-US" dirty="0" smtClean="0"/>
              <a:t>observations upon </a:t>
            </a:r>
            <a:r>
              <a:rPr lang="en-US" dirty="0"/>
              <a:t>the art of design among the Greeks, I sought </a:t>
            </a:r>
            <a:r>
              <a:rPr lang="en-US" dirty="0" smtClean="0"/>
              <a:t>to advance </a:t>
            </a:r>
            <a:r>
              <a:rPr lang="en-US" dirty="0"/>
              <a:t>farther into the examination of it. </a:t>
            </a:r>
            <a:r>
              <a:rPr lang="en-US" u="sng" dirty="0" smtClean="0"/>
              <a:t>Beauty</a:t>
            </a:r>
            <a:r>
              <a:rPr lang="en-US" dirty="0" smtClean="0"/>
              <a:t> seemed </a:t>
            </a:r>
            <a:r>
              <a:rPr lang="en-US" dirty="0"/>
              <a:t>to </a:t>
            </a:r>
            <a:r>
              <a:rPr lang="en-US" dirty="0" smtClean="0"/>
              <a:t>call to </a:t>
            </a:r>
            <a:r>
              <a:rPr lang="en-US" dirty="0"/>
              <a:t>me, probably that same </a:t>
            </a:r>
            <a:r>
              <a:rPr lang="en-US" dirty="0" smtClean="0"/>
              <a:t>Beauty which </a:t>
            </a:r>
            <a:r>
              <a:rPr lang="en-US" dirty="0"/>
              <a:t>exhibited herself to the great artists, and </a:t>
            </a:r>
            <a:r>
              <a:rPr lang="en-US" dirty="0" smtClean="0"/>
              <a:t>allowed herself </a:t>
            </a:r>
            <a:r>
              <a:rPr lang="en-US" dirty="0"/>
              <a:t>to be felt, grasped, and figured, or I </a:t>
            </a:r>
            <a:r>
              <a:rPr lang="en-US" dirty="0" smtClean="0"/>
              <a:t>have sought </a:t>
            </a:r>
            <a:r>
              <a:rPr lang="en-US" dirty="0"/>
              <a:t>and longed to </a:t>
            </a:r>
            <a:r>
              <a:rPr lang="en-US" dirty="0" err="1"/>
              <a:t>recognise</a:t>
            </a:r>
            <a:r>
              <a:rPr lang="en-US" dirty="0"/>
              <a:t> her in their works</a:t>
            </a:r>
            <a:r>
              <a:rPr lang="en-US" dirty="0" smtClean="0"/>
              <a:t>. I </a:t>
            </a:r>
            <a:r>
              <a:rPr lang="en-US" dirty="0"/>
              <a:t>cast my eyes  down before this creation of my </a:t>
            </a:r>
            <a:r>
              <a:rPr lang="en-US" u="sng" dirty="0"/>
              <a:t>imagination</a:t>
            </a:r>
            <a:r>
              <a:rPr lang="en-US" dirty="0" smtClean="0"/>
              <a:t>, as </a:t>
            </a:r>
            <a:r>
              <a:rPr lang="en-US" dirty="0"/>
              <a:t>did those to whom the Highest appeared</a:t>
            </a:r>
            <a:r>
              <a:rPr lang="en-US" dirty="0" smtClean="0"/>
              <a:t>, believing </a:t>
            </a:r>
            <a:r>
              <a:rPr lang="en-US" dirty="0"/>
              <a:t>that I saw the Highest in this vision of </a:t>
            </a:r>
            <a:r>
              <a:rPr lang="en-US" dirty="0" smtClean="0"/>
              <a:t>my imagination.  </a:t>
            </a:r>
            <a:r>
              <a:rPr lang="en-US" dirty="0"/>
              <a:t>At the same time, I blushed for the </a:t>
            </a:r>
            <a:r>
              <a:rPr lang="en-US" dirty="0" smtClean="0"/>
              <a:t>confidence which </a:t>
            </a:r>
            <a:r>
              <a:rPr lang="en-US" dirty="0"/>
              <a:t>had emboldened me to </a:t>
            </a:r>
            <a:r>
              <a:rPr lang="en-US" dirty="0" smtClean="0"/>
              <a:t>explore her </a:t>
            </a:r>
            <a:r>
              <a:rPr lang="en-US" dirty="0"/>
              <a:t>mysteries</a:t>
            </a:r>
            <a:r>
              <a:rPr lang="en-US" dirty="0" smtClean="0"/>
              <a:t>, and </a:t>
            </a:r>
            <a:r>
              <a:rPr lang="en-US" dirty="0"/>
              <a:t>to treat of the </a:t>
            </a:r>
            <a:r>
              <a:rPr lang="en-US" dirty="0" smtClean="0"/>
              <a:t>highest conception </a:t>
            </a:r>
            <a:r>
              <a:rPr lang="en-US" dirty="0"/>
              <a:t>of humanity, </a:t>
            </a:r>
            <a:r>
              <a:rPr lang="en-US" dirty="0" smtClean="0"/>
              <a:t>as I </a:t>
            </a:r>
            <a:r>
              <a:rPr lang="en-US" dirty="0"/>
              <a:t>recalled to  mind the fear which this </a:t>
            </a:r>
            <a:r>
              <a:rPr lang="en-US" dirty="0" smtClean="0"/>
              <a:t>undertaking formerly </a:t>
            </a:r>
            <a:r>
              <a:rPr lang="en-US" dirty="0"/>
              <a:t>caused me.  But the kind reception </a:t>
            </a:r>
            <a:r>
              <a:rPr lang="en-US" dirty="0" smtClean="0"/>
              <a:t>which my </a:t>
            </a:r>
            <a:r>
              <a:rPr lang="en-US" dirty="0"/>
              <a:t>reflections have  met encourages me to follow </a:t>
            </a:r>
            <a:r>
              <a:rPr lang="en-US" dirty="0" smtClean="0"/>
              <a:t>that </a:t>
            </a:r>
            <a:r>
              <a:rPr lang="en-US" u="sng" dirty="0" smtClean="0"/>
              <a:t>invitation</a:t>
            </a:r>
            <a:r>
              <a:rPr lang="en-US" dirty="0"/>
              <a:t>, and meditate further on </a:t>
            </a:r>
            <a:r>
              <a:rPr lang="en-US" u="sng" dirty="0"/>
              <a:t>beauty</a:t>
            </a:r>
            <a:r>
              <a:rPr lang="en-US" dirty="0"/>
              <a:t>.</a:t>
            </a:r>
          </a:p>
        </p:txBody>
      </p:sp>
    </p:spTree>
    <p:extLst>
      <p:ext uri="{BB962C8B-B14F-4D97-AF65-F5344CB8AC3E}">
        <p14:creationId xmlns:p14="http://schemas.microsoft.com/office/powerpoint/2010/main" val="5548575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200" b="1" dirty="0"/>
              <a:t>Johan Joachim Winkelmann, A History of Art among the Greeks,  </a:t>
            </a:r>
            <a:r>
              <a:rPr lang="en-US" sz="3200" b="1" dirty="0" smtClean="0"/>
              <a:t>1850 (Aesthetics) 3</a:t>
            </a:r>
            <a:endParaRPr lang="en-US" sz="3000" b="1"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US" dirty="0"/>
              <a:t>With </a:t>
            </a:r>
            <a:r>
              <a:rPr lang="en-US" dirty="0" smtClean="0"/>
              <a:t>an </a:t>
            </a:r>
            <a:r>
              <a:rPr lang="en-US" u="sng" dirty="0" smtClean="0"/>
              <a:t>imagination</a:t>
            </a:r>
            <a:r>
              <a:rPr lang="en-US" dirty="0" smtClean="0"/>
              <a:t>  </a:t>
            </a:r>
            <a:r>
              <a:rPr lang="en-US" dirty="0"/>
              <a:t>warmed by the desire of </a:t>
            </a:r>
            <a:r>
              <a:rPr lang="en-US" dirty="0" smtClean="0"/>
              <a:t>combining all the </a:t>
            </a:r>
            <a:r>
              <a:rPr lang="en-US" dirty="0"/>
              <a:t>single beauties which I had observed, and </a:t>
            </a:r>
            <a:r>
              <a:rPr lang="en-US" dirty="0" smtClean="0"/>
              <a:t>uniting them </a:t>
            </a:r>
            <a:r>
              <a:rPr lang="en-US" dirty="0"/>
              <a:t>in one figure, I sought to create a poetic Beauty</a:t>
            </a:r>
            <a:r>
              <a:rPr lang="en-US" dirty="0" smtClean="0"/>
              <a:t>, and </a:t>
            </a:r>
            <a:r>
              <a:rPr lang="en-US" dirty="0"/>
              <a:t>place her before me. But in this second trial </a:t>
            </a:r>
            <a:r>
              <a:rPr lang="en-US" dirty="0" smtClean="0"/>
              <a:t>and effort of </a:t>
            </a:r>
            <a:r>
              <a:rPr lang="en-US" dirty="0"/>
              <a:t>my powers, I have been again </a:t>
            </a:r>
            <a:r>
              <a:rPr lang="en-US" dirty="0" smtClean="0"/>
              <a:t>convinced that </a:t>
            </a:r>
            <a:r>
              <a:rPr lang="en-US" dirty="0"/>
              <a:t>this is still more difficult than to find in </a:t>
            </a:r>
            <a:r>
              <a:rPr lang="en-US" dirty="0" smtClean="0"/>
              <a:t>human nature </a:t>
            </a:r>
            <a:r>
              <a:rPr lang="en-US" dirty="0"/>
              <a:t>perfect beauty, if such can exist. For </a:t>
            </a:r>
            <a:r>
              <a:rPr lang="en-US" dirty="0" smtClean="0"/>
              <a:t>beauty is </a:t>
            </a:r>
            <a:r>
              <a:rPr lang="en-US" dirty="0"/>
              <a:t>one of the great mysteries of nature, whose </a:t>
            </a:r>
            <a:r>
              <a:rPr lang="en-US" dirty="0" smtClean="0"/>
              <a:t>influence we </a:t>
            </a:r>
            <a:r>
              <a:rPr lang="en-US" dirty="0"/>
              <a:t>all see and feel ; but a general, distinct idea of </a:t>
            </a:r>
            <a:r>
              <a:rPr lang="en-US" dirty="0" smtClean="0"/>
              <a:t>its essence  </a:t>
            </a:r>
            <a:r>
              <a:rPr lang="en-US" dirty="0"/>
              <a:t>must be classed  among the truths yet undiscovered</a:t>
            </a:r>
            <a:r>
              <a:rPr lang="en-US" dirty="0" smtClean="0"/>
              <a:t>. . </a:t>
            </a:r>
            <a:r>
              <a:rPr lang="en-US" dirty="0"/>
              <a:t>.... And for this reason we differ about that which is beautiful, just </a:t>
            </a:r>
            <a:r>
              <a:rPr lang="en-US" dirty="0" smtClean="0"/>
              <a:t>as we </a:t>
            </a:r>
            <a:r>
              <a:rPr lang="en-US" dirty="0"/>
              <a:t>differ about that which is truly good.</a:t>
            </a:r>
          </a:p>
        </p:txBody>
      </p:sp>
    </p:spTree>
    <p:extLst>
      <p:ext uri="{BB962C8B-B14F-4D97-AF65-F5344CB8AC3E}">
        <p14:creationId xmlns:p14="http://schemas.microsoft.com/office/powerpoint/2010/main" val="1701325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200" b="1" dirty="0"/>
              <a:t>Johan Joachim Winkelmann, A History of Art among the Greeks,  </a:t>
            </a:r>
            <a:r>
              <a:rPr lang="en-US" sz="3200" b="1" dirty="0" smtClean="0"/>
              <a:t>1850 (Aesthetics) 4</a:t>
            </a:r>
            <a:endParaRPr lang="en-US" sz="3000" b="1" dirty="0"/>
          </a:p>
        </p:txBody>
      </p:sp>
      <p:sp>
        <p:nvSpPr>
          <p:cNvPr id="3" name="Content Placeholder 2"/>
          <p:cNvSpPr>
            <a:spLocks noGrp="1"/>
          </p:cNvSpPr>
          <p:nvPr>
            <p:ph idx="1"/>
          </p:nvPr>
        </p:nvSpPr>
        <p:spPr>
          <a:xfrm>
            <a:off x="838200" y="1364776"/>
            <a:ext cx="10816988" cy="5199797"/>
          </a:xfrm>
        </p:spPr>
        <p:txBody>
          <a:bodyPr>
            <a:normAutofit/>
          </a:bodyPr>
          <a:lstStyle/>
          <a:p>
            <a:pPr marL="0" indent="0">
              <a:buNone/>
            </a:pPr>
            <a:r>
              <a:rPr lang="en-US" dirty="0"/>
              <a:t>22.  The highest </a:t>
            </a:r>
            <a:r>
              <a:rPr lang="en-US" u="sng" dirty="0"/>
              <a:t>beauty</a:t>
            </a:r>
            <a:r>
              <a:rPr lang="en-US" dirty="0"/>
              <a:t> is in God ; and our </a:t>
            </a:r>
            <a:r>
              <a:rPr lang="en-US" u="sng" dirty="0"/>
              <a:t>idea</a:t>
            </a:r>
            <a:r>
              <a:rPr lang="en-US" dirty="0"/>
              <a:t> </a:t>
            </a:r>
            <a:r>
              <a:rPr lang="en-US" dirty="0" smtClean="0"/>
              <a:t>of human </a:t>
            </a:r>
            <a:r>
              <a:rPr lang="en-US" u="sng" dirty="0"/>
              <a:t>beauty</a:t>
            </a:r>
            <a:r>
              <a:rPr lang="en-US" dirty="0"/>
              <a:t> advances towards perfection in </a:t>
            </a:r>
            <a:r>
              <a:rPr lang="en-US" dirty="0" smtClean="0"/>
              <a:t>proportion as </a:t>
            </a:r>
            <a:r>
              <a:rPr lang="en-US" dirty="0"/>
              <a:t>it can be imagined in conformity and </a:t>
            </a:r>
            <a:r>
              <a:rPr lang="en-US" u="sng" dirty="0"/>
              <a:t>harmony</a:t>
            </a:r>
            <a:r>
              <a:rPr lang="en-US" dirty="0"/>
              <a:t> </a:t>
            </a:r>
            <a:r>
              <a:rPr lang="en-US" dirty="0" smtClean="0"/>
              <a:t>with that </a:t>
            </a:r>
            <a:r>
              <a:rPr lang="en-US" dirty="0"/>
              <a:t>highest Existence which, in our conception of </a:t>
            </a:r>
            <a:r>
              <a:rPr lang="en-US" u="sng" dirty="0" smtClean="0"/>
              <a:t>unity and </a:t>
            </a:r>
            <a:r>
              <a:rPr lang="en-US" u="sng" dirty="0"/>
              <a:t>indivisibility,</a:t>
            </a:r>
            <a:r>
              <a:rPr lang="en-US" dirty="0"/>
              <a:t> we distinguish from matter. </a:t>
            </a:r>
            <a:r>
              <a:rPr lang="en-US" dirty="0" smtClean="0"/>
              <a:t>This idea </a:t>
            </a:r>
            <a:r>
              <a:rPr lang="en-US" dirty="0"/>
              <a:t>of beauty is like an essence extracted from </a:t>
            </a:r>
            <a:r>
              <a:rPr lang="en-US" dirty="0" smtClean="0"/>
              <a:t>matter by </a:t>
            </a:r>
            <a:r>
              <a:rPr lang="en-US" dirty="0"/>
              <a:t>fire ; it seeks to </a:t>
            </a:r>
            <a:r>
              <a:rPr lang="en-US" dirty="0" smtClean="0"/>
              <a:t>give birth to a </a:t>
            </a:r>
            <a:r>
              <a:rPr lang="en-US" dirty="0"/>
              <a:t>creature </a:t>
            </a:r>
            <a:r>
              <a:rPr lang="en-US" dirty="0" smtClean="0"/>
              <a:t>formed after </a:t>
            </a:r>
            <a:r>
              <a:rPr lang="en-US" dirty="0"/>
              <a:t>the likeness of the first rational being designed </a:t>
            </a:r>
            <a:r>
              <a:rPr lang="en-US" dirty="0" smtClean="0"/>
              <a:t>in the </a:t>
            </a:r>
            <a:r>
              <a:rPr lang="en-US" dirty="0"/>
              <a:t>mind of the Divinity.  The forms of such a </a:t>
            </a:r>
            <a:r>
              <a:rPr lang="en-US" dirty="0" smtClean="0"/>
              <a:t>figure are </a:t>
            </a:r>
            <a:r>
              <a:rPr lang="en-US" dirty="0"/>
              <a:t>simple and flowing, and various in their unity ; </a:t>
            </a:r>
            <a:r>
              <a:rPr lang="en-US" dirty="0" smtClean="0"/>
              <a:t>and for </a:t>
            </a:r>
            <a:r>
              <a:rPr lang="en-US" dirty="0"/>
              <a:t>this reason they are </a:t>
            </a:r>
            <a:r>
              <a:rPr lang="en-US" u="sng" dirty="0"/>
              <a:t>harmonious</a:t>
            </a:r>
            <a:r>
              <a:rPr lang="en-US" dirty="0"/>
              <a:t>, just as a sweet </a:t>
            </a:r>
            <a:r>
              <a:rPr lang="en-US" dirty="0" smtClean="0"/>
              <a:t>and pleasing effect can </a:t>
            </a:r>
            <a:r>
              <a:rPr lang="en-US" dirty="0"/>
              <a:t>be extracted </a:t>
            </a:r>
            <a:r>
              <a:rPr lang="en-US" dirty="0" smtClean="0"/>
              <a:t>from </a:t>
            </a:r>
            <a:r>
              <a:rPr lang="en-US" dirty="0"/>
              <a:t>bodies the </a:t>
            </a:r>
            <a:r>
              <a:rPr lang="en-US" dirty="0" smtClean="0"/>
              <a:t>parts of </a:t>
            </a:r>
            <a:r>
              <a:rPr lang="en-US" dirty="0"/>
              <a:t>which are </a:t>
            </a:r>
            <a:r>
              <a:rPr lang="en-US" dirty="0" smtClean="0"/>
              <a:t>proportionate. </a:t>
            </a:r>
            <a:endParaRPr lang="en-US" dirty="0"/>
          </a:p>
        </p:txBody>
      </p:sp>
    </p:spTree>
    <p:extLst>
      <p:ext uri="{BB962C8B-B14F-4D97-AF65-F5344CB8AC3E}">
        <p14:creationId xmlns:p14="http://schemas.microsoft.com/office/powerpoint/2010/main" val="257508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200" b="1" dirty="0"/>
              <a:t>Johan Joachim Winkelmann, A History of Art among the Greeks,  </a:t>
            </a:r>
            <a:r>
              <a:rPr lang="en-US" sz="3200" b="1" dirty="0" smtClean="0"/>
              <a:t>1850 (Aesthetics) 5</a:t>
            </a:r>
            <a:endParaRPr lang="en-US" sz="3000" b="1" dirty="0"/>
          </a:p>
        </p:txBody>
      </p:sp>
      <p:sp>
        <p:nvSpPr>
          <p:cNvPr id="3" name="Content Placeholder 2"/>
          <p:cNvSpPr>
            <a:spLocks noGrp="1"/>
          </p:cNvSpPr>
          <p:nvPr>
            <p:ph idx="1"/>
          </p:nvPr>
        </p:nvSpPr>
        <p:spPr>
          <a:xfrm>
            <a:off x="838200" y="1364776"/>
            <a:ext cx="10816988" cy="5199797"/>
          </a:xfrm>
        </p:spPr>
        <p:txBody>
          <a:bodyPr>
            <a:normAutofit fontScale="92500" lnSpcReduction="10000"/>
          </a:bodyPr>
          <a:lstStyle/>
          <a:p>
            <a:pPr marL="0" indent="0">
              <a:buNone/>
            </a:pPr>
            <a:r>
              <a:rPr lang="en-US" dirty="0"/>
              <a:t>All </a:t>
            </a:r>
            <a:r>
              <a:rPr lang="en-US" u="sng" dirty="0"/>
              <a:t>beauty</a:t>
            </a:r>
            <a:r>
              <a:rPr lang="en-US" dirty="0"/>
              <a:t> is heightened </a:t>
            </a:r>
            <a:r>
              <a:rPr lang="en-US" dirty="0" smtClean="0"/>
              <a:t>by </a:t>
            </a:r>
            <a:r>
              <a:rPr lang="en-US" u="sng" dirty="0" smtClean="0"/>
              <a:t>unity</a:t>
            </a:r>
            <a:r>
              <a:rPr lang="en-US" dirty="0" smtClean="0"/>
              <a:t> </a:t>
            </a:r>
            <a:r>
              <a:rPr lang="en-US" dirty="0"/>
              <a:t>and </a:t>
            </a:r>
            <a:r>
              <a:rPr lang="en-US" u="sng" dirty="0"/>
              <a:t>simplicity</a:t>
            </a:r>
            <a:r>
              <a:rPr lang="en-US" dirty="0"/>
              <a:t>, as is everything which we do </a:t>
            </a:r>
            <a:r>
              <a:rPr lang="en-US" dirty="0" smtClean="0"/>
              <a:t>and say </a:t>
            </a:r>
            <a:r>
              <a:rPr lang="en-US" dirty="0"/>
              <a:t>; for whatever is great in itself is elevated, </a:t>
            </a:r>
            <a:r>
              <a:rPr lang="en-US" dirty="0" smtClean="0"/>
              <a:t>when executed </a:t>
            </a:r>
            <a:r>
              <a:rPr lang="en-US" dirty="0"/>
              <a:t>and uttered with </a:t>
            </a:r>
            <a:r>
              <a:rPr lang="en-US" u="sng" dirty="0"/>
              <a:t>simplicity</a:t>
            </a:r>
            <a:r>
              <a:rPr lang="en-US" dirty="0"/>
              <a:t>. It is not </a:t>
            </a:r>
            <a:r>
              <a:rPr lang="en-US" dirty="0" smtClean="0"/>
              <a:t>more strictly limited, </a:t>
            </a:r>
            <a:r>
              <a:rPr lang="en-US" dirty="0"/>
              <a:t>nor does it lose any of its greatness</a:t>
            </a:r>
            <a:r>
              <a:rPr lang="en-US" dirty="0" smtClean="0"/>
              <a:t>, because </a:t>
            </a:r>
            <a:r>
              <a:rPr lang="en-US" dirty="0"/>
              <a:t>the mind can survey and measure it </a:t>
            </a:r>
            <a:r>
              <a:rPr lang="en-US" dirty="0" smtClean="0"/>
              <a:t>with a </a:t>
            </a:r>
            <a:r>
              <a:rPr lang="en-US" dirty="0"/>
              <a:t>glance, and comprehend and embrace it in </a:t>
            </a:r>
            <a:r>
              <a:rPr lang="en-US" u="sng" dirty="0"/>
              <a:t>a </a:t>
            </a:r>
            <a:r>
              <a:rPr lang="en-US" u="sng" dirty="0" smtClean="0"/>
              <a:t>single idea</a:t>
            </a:r>
            <a:r>
              <a:rPr lang="en-US" dirty="0" smtClean="0"/>
              <a:t> </a:t>
            </a:r>
            <a:r>
              <a:rPr lang="en-US" dirty="0"/>
              <a:t>; but the very readiness with which it may </a:t>
            </a:r>
            <a:r>
              <a:rPr lang="en-US" dirty="0" smtClean="0"/>
              <a:t>be embraced </a:t>
            </a:r>
            <a:r>
              <a:rPr lang="en-US" dirty="0"/>
              <a:t>places it before us in its </a:t>
            </a:r>
            <a:r>
              <a:rPr lang="en-US" u="sng" dirty="0"/>
              <a:t>true greatness</a:t>
            </a:r>
            <a:r>
              <a:rPr lang="en-US" dirty="0"/>
              <a:t>, </a:t>
            </a:r>
            <a:r>
              <a:rPr lang="en-US" dirty="0" smtClean="0"/>
              <a:t>and the </a:t>
            </a:r>
            <a:r>
              <a:rPr lang="en-US" dirty="0"/>
              <a:t>mind is </a:t>
            </a:r>
            <a:r>
              <a:rPr lang="en-US" u="sng" dirty="0"/>
              <a:t>enlarged</a:t>
            </a:r>
            <a:r>
              <a:rPr lang="en-US" dirty="0"/>
              <a:t>, and likewise </a:t>
            </a:r>
            <a:r>
              <a:rPr lang="en-US" u="sng" dirty="0"/>
              <a:t>elevated</a:t>
            </a:r>
            <a:r>
              <a:rPr lang="en-US" dirty="0"/>
              <a:t>, by </a:t>
            </a:r>
            <a:r>
              <a:rPr lang="en-US" dirty="0" smtClean="0"/>
              <a:t>the comprehension </a:t>
            </a:r>
            <a:r>
              <a:rPr lang="en-US" dirty="0"/>
              <a:t>of it. Everything which we must </a:t>
            </a:r>
            <a:r>
              <a:rPr lang="en-US" dirty="0" smtClean="0"/>
              <a:t>consider in </a:t>
            </a:r>
            <a:r>
              <a:rPr lang="en-US" dirty="0"/>
              <a:t>separate pieces, or which we cannot survey </a:t>
            </a:r>
            <a:r>
              <a:rPr lang="en-US" dirty="0" smtClean="0"/>
              <a:t>at once</a:t>
            </a:r>
            <a:r>
              <a:rPr lang="en-US" dirty="0"/>
              <a:t>, from the  number of its constituent parts, </a:t>
            </a:r>
            <a:r>
              <a:rPr lang="en-US" dirty="0" smtClean="0"/>
              <a:t>loses thereby </a:t>
            </a:r>
            <a:r>
              <a:rPr lang="en-US" dirty="0"/>
              <a:t>some portion of its greatness, just as a </a:t>
            </a:r>
            <a:r>
              <a:rPr lang="en-US" dirty="0" smtClean="0"/>
              <a:t>long road </a:t>
            </a:r>
            <a:r>
              <a:rPr lang="en-US" dirty="0"/>
              <a:t>is shortened by many objects presenting </a:t>
            </a:r>
            <a:r>
              <a:rPr lang="en-US" dirty="0" smtClean="0"/>
              <a:t>themselves on </a:t>
            </a:r>
            <a:r>
              <a:rPr lang="en-US" dirty="0"/>
              <a:t>it, or by many inns at which a stop can </a:t>
            </a:r>
            <a:r>
              <a:rPr lang="en-US" dirty="0" smtClean="0"/>
              <a:t>be made</a:t>
            </a:r>
            <a:r>
              <a:rPr lang="en-US" dirty="0"/>
              <a:t>.  The harmony which ravishes the soul does </a:t>
            </a:r>
            <a:r>
              <a:rPr lang="en-US" dirty="0" smtClean="0"/>
              <a:t>not consist </a:t>
            </a:r>
            <a:r>
              <a:rPr lang="en-US" dirty="0"/>
              <a:t>in arpeggios, and tied and slurred notes, but </a:t>
            </a:r>
            <a:r>
              <a:rPr lang="en-US" dirty="0" smtClean="0"/>
              <a:t>in </a:t>
            </a:r>
            <a:r>
              <a:rPr lang="en-US" u="sng" dirty="0" smtClean="0"/>
              <a:t>simple</a:t>
            </a:r>
            <a:r>
              <a:rPr lang="en-US" dirty="0"/>
              <a:t>, long-drawn tones. This is the reason why </a:t>
            </a:r>
            <a:r>
              <a:rPr lang="en-US" dirty="0" smtClean="0"/>
              <a:t>a large </a:t>
            </a:r>
            <a:r>
              <a:rPr lang="en-US" dirty="0"/>
              <a:t>palace appears small,  when it is overloaded </a:t>
            </a:r>
            <a:r>
              <a:rPr lang="en-US" dirty="0" smtClean="0"/>
              <a:t>with ornament</a:t>
            </a:r>
            <a:r>
              <a:rPr lang="en-US" dirty="0"/>
              <a:t>, and a house large,  when elegant and </a:t>
            </a:r>
            <a:r>
              <a:rPr lang="en-US" dirty="0" smtClean="0"/>
              <a:t>simple in </a:t>
            </a:r>
            <a:r>
              <a:rPr lang="en-US" dirty="0"/>
              <a:t>its style.</a:t>
            </a:r>
            <a:endParaRPr lang="en-GB" dirty="0"/>
          </a:p>
          <a:p>
            <a:pPr marL="0" indent="0">
              <a:buNone/>
            </a:pPr>
            <a:endParaRPr lang="en-US" dirty="0"/>
          </a:p>
        </p:txBody>
      </p:sp>
    </p:spTree>
    <p:extLst>
      <p:ext uri="{BB962C8B-B14F-4D97-AF65-F5344CB8AC3E}">
        <p14:creationId xmlns:p14="http://schemas.microsoft.com/office/powerpoint/2010/main" val="1900605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Autofit/>
          </a:bodyPr>
          <a:lstStyle/>
          <a:p>
            <a:r>
              <a:rPr lang="en-US" sz="3000" b="1" i="1" dirty="0"/>
              <a:t>IMMANUEL KANT’S CRITIQUE OF PURE </a:t>
            </a:r>
            <a:r>
              <a:rPr lang="en-US" sz="3000" b="1" i="1" dirty="0" smtClean="0"/>
              <a:t>REASON, </a:t>
            </a:r>
            <a:r>
              <a:rPr lang="en-US" sz="3000" b="1" dirty="0" smtClean="0"/>
              <a:t>transl</a:t>
            </a:r>
            <a:r>
              <a:rPr lang="en-US" sz="3000" b="1" i="1" dirty="0" smtClean="0"/>
              <a:t>.  </a:t>
            </a:r>
            <a:r>
              <a:rPr lang="en-US" sz="3000" b="1" dirty="0" smtClean="0"/>
              <a:t>Norman</a:t>
            </a:r>
            <a:r>
              <a:rPr lang="en-US" sz="3000" b="1" i="1" dirty="0" smtClean="0"/>
              <a:t> </a:t>
            </a:r>
            <a:r>
              <a:rPr lang="en-US" sz="3000" b="1" dirty="0" smtClean="0"/>
              <a:t>Kemp Smith</a:t>
            </a:r>
            <a:r>
              <a:rPr lang="en-US" sz="3000" b="1" i="1" dirty="0" smtClean="0"/>
              <a:t>, </a:t>
            </a:r>
            <a:r>
              <a:rPr lang="en-US" sz="3000" b="1" dirty="0" smtClean="0"/>
              <a:t>1933</a:t>
            </a:r>
            <a:r>
              <a:rPr lang="en-US" sz="3000" b="1" dirty="0"/>
              <a:t>, 504-505.</a:t>
            </a:r>
            <a:r>
              <a:rPr lang="en-GB" sz="3000" b="1" dirty="0"/>
              <a:t> </a:t>
            </a:r>
            <a:endParaRPr lang="en-US" sz="3000" b="1" dirty="0"/>
          </a:p>
        </p:txBody>
      </p:sp>
      <p:sp>
        <p:nvSpPr>
          <p:cNvPr id="3" name="Content Placeholder 2"/>
          <p:cNvSpPr>
            <a:spLocks noGrp="1"/>
          </p:cNvSpPr>
          <p:nvPr>
            <p:ph idx="1"/>
          </p:nvPr>
        </p:nvSpPr>
        <p:spPr>
          <a:xfrm>
            <a:off x="838200" y="1364776"/>
            <a:ext cx="10816988" cy="5199797"/>
          </a:xfrm>
        </p:spPr>
        <p:txBody>
          <a:bodyPr>
            <a:normAutofit lnSpcReduction="10000"/>
          </a:bodyPr>
          <a:lstStyle/>
          <a:p>
            <a:pPr marL="0" indent="0">
              <a:buNone/>
            </a:pPr>
            <a:r>
              <a:rPr lang="en-GB" i="1" dirty="0"/>
              <a:t>‘Being’ </a:t>
            </a:r>
            <a:r>
              <a:rPr lang="en-GB" dirty="0"/>
              <a:t>is not a real predicate; that is, it is not a concept of something that could be added to the concept of a thing. It is merely the positing of a thing, or of certain determinations, as existing in themselves. Logically, it is merely the copula of a judgement. The proposition, ‘God is omnipotent’, contains two concepts, each of which has its object – God and omnipotence. The small word ‘is’ adds no new predicate, but only serves to posit the predicate in its relation to the subject.</a:t>
            </a:r>
          </a:p>
          <a:p>
            <a:pPr marL="0" indent="0">
              <a:buNone/>
            </a:pPr>
            <a:r>
              <a:rPr lang="en-GB" dirty="0"/>
              <a:t> </a:t>
            </a:r>
          </a:p>
          <a:p>
            <a:pPr marL="0" indent="0">
              <a:buNone/>
            </a:pPr>
            <a:r>
              <a:rPr lang="en-GB" dirty="0"/>
              <a:t>if we say 'there is a God' .....we attach no new predicate to the concept of God, but only posit the subject in itself with all its predicates, and indeed posit as being an </a:t>
            </a:r>
            <a:r>
              <a:rPr lang="en-GB" i="1" dirty="0"/>
              <a:t>object</a:t>
            </a:r>
            <a:r>
              <a:rPr lang="en-GB" dirty="0"/>
              <a:t> that stands in relation to my </a:t>
            </a:r>
            <a:r>
              <a:rPr lang="en-GB" i="1" dirty="0"/>
              <a:t>concept</a:t>
            </a:r>
            <a:r>
              <a:rPr lang="en-GB" dirty="0"/>
              <a:t>. [...] Otherwise stated, the real contains no more than the merely possible. A hundred real </a:t>
            </a:r>
            <a:r>
              <a:rPr lang="en-GB" dirty="0" err="1"/>
              <a:t>thalers</a:t>
            </a:r>
            <a:r>
              <a:rPr lang="en-GB" dirty="0"/>
              <a:t> do not contain the least coin more than a hundred possible </a:t>
            </a:r>
            <a:r>
              <a:rPr lang="en-GB" dirty="0" err="1"/>
              <a:t>thalers</a:t>
            </a:r>
            <a:r>
              <a:rPr lang="en-GB" dirty="0"/>
              <a:t>. </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2092235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800599" y="1446663"/>
            <a:ext cx="2899995" cy="3557137"/>
          </a:xfrm>
          <a:prstGeom prst="rect">
            <a:avLst/>
          </a:prstGeom>
        </p:spPr>
      </p:pic>
    </p:spTree>
    <p:extLst>
      <p:ext uri="{BB962C8B-B14F-4D97-AF65-F5344CB8AC3E}">
        <p14:creationId xmlns:p14="http://schemas.microsoft.com/office/powerpoint/2010/main" val="377204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1</a:t>
            </a:r>
            <a:endParaRPr lang="en-US" dirty="0"/>
          </a:p>
        </p:txBody>
      </p:sp>
      <p:sp>
        <p:nvSpPr>
          <p:cNvPr id="3" name="Content Placeholder 2"/>
          <p:cNvSpPr>
            <a:spLocks noGrp="1"/>
          </p:cNvSpPr>
          <p:nvPr>
            <p:ph idx="1"/>
          </p:nvPr>
        </p:nvSpPr>
        <p:spPr>
          <a:xfrm>
            <a:off x="838200" y="1364776"/>
            <a:ext cx="10515600" cy="5158854"/>
          </a:xfrm>
        </p:spPr>
        <p:txBody>
          <a:bodyPr>
            <a:normAutofit fontScale="92500" lnSpcReduction="10000"/>
          </a:bodyPr>
          <a:lstStyle/>
          <a:p>
            <a:pPr marL="0" indent="0">
              <a:buNone/>
            </a:pPr>
            <a:r>
              <a:rPr lang="en-US" dirty="0" smtClean="0"/>
              <a:t>Enlightenment </a:t>
            </a:r>
            <a:r>
              <a:rPr lang="en-US" dirty="0"/>
              <a:t>is man's release from his self-incurred </a:t>
            </a:r>
            <a:r>
              <a:rPr lang="en-US" u="sng" dirty="0"/>
              <a:t>tutelage</a:t>
            </a:r>
            <a:r>
              <a:rPr lang="en-US" dirty="0"/>
              <a:t>. Tutelage </a:t>
            </a:r>
            <a:r>
              <a:rPr lang="en-US" dirty="0" smtClean="0"/>
              <a:t>is </a:t>
            </a:r>
            <a:r>
              <a:rPr lang="en-US" dirty="0"/>
              <a:t>man's inability to make use of his understanding without direction from another. Self-incurred is this tutelage when its cause lies not in lack of reason but in lack of resolution and courage to use it without direction from another. </a:t>
            </a:r>
            <a:r>
              <a:rPr lang="en-US" b="1" u="sng" dirty="0" err="1"/>
              <a:t>Sapere</a:t>
            </a:r>
            <a:r>
              <a:rPr lang="en-US" b="1" u="sng" dirty="0"/>
              <a:t> </a:t>
            </a:r>
            <a:r>
              <a:rPr lang="en-US" b="1" u="sng" dirty="0" err="1"/>
              <a:t>aude</a:t>
            </a:r>
            <a:r>
              <a:rPr lang="en-US" b="1" u="sng" dirty="0"/>
              <a:t>!</a:t>
            </a:r>
            <a:r>
              <a:rPr lang="en-US" b="1" dirty="0"/>
              <a:t> </a:t>
            </a:r>
            <a:r>
              <a:rPr lang="en-US" dirty="0"/>
              <a:t>"Have courage to use your own reason!"- that is the motto of enlightenment. </a:t>
            </a:r>
          </a:p>
          <a:p>
            <a:pPr marL="0" indent="0">
              <a:buNone/>
            </a:pPr>
            <a:r>
              <a:rPr lang="en-US" dirty="0"/>
              <a:t>Laziness and cowardice are the reasons why so great a portion of mankind, after nature has long since discharged them from external </a:t>
            </a:r>
            <a:r>
              <a:rPr lang="en-US" dirty="0" smtClean="0"/>
              <a:t>direction, </a:t>
            </a:r>
            <a:r>
              <a:rPr lang="en-US" dirty="0"/>
              <a:t>nevertheless remains under lifelong tutelage, and why it is so easy for others to set themselves up as their guardians. It is so easy not to be </a:t>
            </a:r>
            <a:r>
              <a:rPr lang="en-US" u="sng" dirty="0"/>
              <a:t>of age</a:t>
            </a:r>
            <a:r>
              <a:rPr lang="en-US" dirty="0"/>
              <a:t>. If I have a book which understands for me, a pastor who has a conscience for me, a physician who decides my diet, and so forth, I need not trouble myself. I need not think, if I can only pay - others will easily undertake the irksome work for me. </a:t>
            </a:r>
            <a:endParaRPr lang="en-US" i="1" dirty="0"/>
          </a:p>
        </p:txBody>
      </p:sp>
    </p:spTree>
    <p:extLst>
      <p:ext uri="{BB962C8B-B14F-4D97-AF65-F5344CB8AC3E}">
        <p14:creationId xmlns:p14="http://schemas.microsoft.com/office/powerpoint/2010/main" val="1687518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2</a:t>
            </a:r>
            <a:endParaRPr lang="en-US" dirty="0"/>
          </a:p>
        </p:txBody>
      </p:sp>
      <p:sp>
        <p:nvSpPr>
          <p:cNvPr id="3" name="Content Placeholder 2"/>
          <p:cNvSpPr>
            <a:spLocks noGrp="1"/>
          </p:cNvSpPr>
          <p:nvPr>
            <p:ph idx="1"/>
          </p:nvPr>
        </p:nvSpPr>
        <p:spPr>
          <a:xfrm>
            <a:off x="838200" y="1364776"/>
            <a:ext cx="10515600" cy="5158854"/>
          </a:xfrm>
        </p:spPr>
        <p:txBody>
          <a:bodyPr>
            <a:normAutofit fontScale="85000" lnSpcReduction="20000"/>
          </a:bodyPr>
          <a:lstStyle/>
          <a:p>
            <a:pPr marL="0" indent="0">
              <a:buNone/>
            </a:pPr>
            <a:r>
              <a:rPr lang="en-US" dirty="0" smtClean="0"/>
              <a:t>That </a:t>
            </a:r>
            <a:r>
              <a:rPr lang="en-US" dirty="0"/>
              <a:t>the step to competence is held to be very dangerous by the far greater portion of mankind (and by the entire fair sex) - quite apart from its being </a:t>
            </a:r>
            <a:r>
              <a:rPr lang="en-US" dirty="0" smtClean="0"/>
              <a:t>difficult  </a:t>
            </a:r>
            <a:r>
              <a:rPr lang="en-US" dirty="0"/>
              <a:t>is seen to by those guardians who have so kindly assumed </a:t>
            </a:r>
            <a:r>
              <a:rPr lang="en-US" dirty="0" smtClean="0"/>
              <a:t>superintendence </a:t>
            </a:r>
            <a:r>
              <a:rPr lang="en-US" dirty="0"/>
              <a:t>over them. After the guardians have first made their domestic cattle dumb and have made sure that these placid creatures will not dare take a single step without the harness of the cart to which they are tethered, the guardians then show them the danger which threatens if they try to go alone. Actually, however, this danger is not so great, for by falling a few times they would finally learn to walk alone. But an example of this failure makes them timid and ordinarily frightens them away from all further trials. </a:t>
            </a:r>
          </a:p>
          <a:p>
            <a:pPr marL="0" indent="0">
              <a:buNone/>
            </a:pPr>
            <a:r>
              <a:rPr lang="en-US" dirty="0"/>
              <a:t>For any single </a:t>
            </a:r>
            <a:r>
              <a:rPr lang="en-US" dirty="0" smtClean="0"/>
              <a:t>individual </a:t>
            </a:r>
            <a:r>
              <a:rPr lang="en-US" dirty="0"/>
              <a:t>to work himself out of the life under tutelage which has become almost his nature is very difficult. He has come to be fond of his state, and he is for the present really incapable of making use of his reason, for no one has ever let him try it out. Statutes and formulas, those mechanical tools of the rational employment or rather misemployment of his natural gifts, are the </a:t>
            </a:r>
            <a:r>
              <a:rPr lang="en-US" dirty="0" smtClean="0"/>
              <a:t>chains </a:t>
            </a:r>
            <a:r>
              <a:rPr lang="en-US" dirty="0"/>
              <a:t>of an everlasting tutelage. Whoever throws them off makes only an uncertain leap over the narrowest ditch because he is not accustomed to that kind of free motion. Therefore, there are few who have succeeded by their own exercise of mind both in freeing themselves from incompetence and in achieving a steady pace. </a:t>
            </a:r>
          </a:p>
        </p:txBody>
      </p:sp>
    </p:spTree>
    <p:extLst>
      <p:ext uri="{BB962C8B-B14F-4D97-AF65-F5344CB8AC3E}">
        <p14:creationId xmlns:p14="http://schemas.microsoft.com/office/powerpoint/2010/main" val="87005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3</a:t>
            </a:r>
            <a:endParaRPr lang="en-US" dirty="0"/>
          </a:p>
        </p:txBody>
      </p:sp>
      <p:sp>
        <p:nvSpPr>
          <p:cNvPr id="3" name="Content Placeholder 2"/>
          <p:cNvSpPr>
            <a:spLocks noGrp="1"/>
          </p:cNvSpPr>
          <p:nvPr>
            <p:ph idx="1"/>
          </p:nvPr>
        </p:nvSpPr>
        <p:spPr>
          <a:xfrm>
            <a:off x="838200" y="1364776"/>
            <a:ext cx="10707806" cy="5090615"/>
          </a:xfrm>
        </p:spPr>
        <p:txBody>
          <a:bodyPr>
            <a:normAutofit fontScale="85000" lnSpcReduction="20000"/>
          </a:bodyPr>
          <a:lstStyle/>
          <a:p>
            <a:pPr marL="0" indent="0">
              <a:buNone/>
            </a:pPr>
            <a:r>
              <a:rPr lang="en-US" dirty="0"/>
              <a:t>But that the public should enlighten itself is more possible; </a:t>
            </a:r>
            <a:r>
              <a:rPr lang="en-US" u="sng" dirty="0"/>
              <a:t>indeed, if only freedom is </a:t>
            </a:r>
            <a:r>
              <a:rPr lang="en-US" u="sng" dirty="0" smtClean="0"/>
              <a:t>granted, </a:t>
            </a:r>
            <a:r>
              <a:rPr lang="en-US" u="sng" dirty="0"/>
              <a:t>enlightenment is almost sure to follow</a:t>
            </a:r>
            <a:r>
              <a:rPr lang="en-US" dirty="0"/>
              <a:t>. For there will always be some independent thinkers, even among the established guardians of the great masses, who, after throwing off the yoke of tutelage from their own shoulders, will disseminate the spirit of the </a:t>
            </a:r>
            <a:r>
              <a:rPr lang="en-US" u="sng" dirty="0"/>
              <a:t>rational</a:t>
            </a:r>
            <a:r>
              <a:rPr lang="en-US" dirty="0"/>
              <a:t> appreciation of both their own worth and every man's vocation for thinking for </a:t>
            </a:r>
            <a:r>
              <a:rPr lang="en-US" dirty="0" smtClean="0"/>
              <a:t>himself</a:t>
            </a:r>
            <a:r>
              <a:rPr lang="mr-IN" dirty="0" smtClean="0"/>
              <a:t>…</a:t>
            </a:r>
            <a:r>
              <a:rPr lang="en-GB" dirty="0" smtClean="0"/>
              <a:t>.</a:t>
            </a:r>
            <a:r>
              <a:rPr lang="en-US" dirty="0" smtClean="0"/>
              <a:t> </a:t>
            </a:r>
            <a:r>
              <a:rPr lang="en-US" u="sng" dirty="0" smtClean="0"/>
              <a:t>Thus </a:t>
            </a:r>
            <a:r>
              <a:rPr lang="en-US" u="sng" dirty="0"/>
              <a:t>the public can only slowly attain enlightenment.</a:t>
            </a:r>
            <a:r>
              <a:rPr lang="en-US" dirty="0"/>
              <a:t> Perhaps a fall of personal despotism or of avaricious or tyrannical oppression may be accomplished by revolution, but never a true reform in ways of thinking. Farther, new prejudices will serve as well as old ones to harness the great unthinking masses. </a:t>
            </a:r>
            <a:endParaRPr lang="en-US" dirty="0" smtClean="0"/>
          </a:p>
          <a:p>
            <a:pPr marL="0" indent="0">
              <a:buNone/>
            </a:pPr>
            <a:r>
              <a:rPr lang="en-US" dirty="0"/>
              <a:t>For this enlightenment, however, nothing is required but freedom, and indeed the most harmless among all the things to which this term can properly be applied. It is the freedom to make public use of one's reason at every point. But I hear on all sides, "Do not argue!" The Officer says: "Do not argue but drill!" The tax collector: "Do not argue but pay!" The cleric: "Do not argue but believe!" Only one prince in the world says, "Argue as much as you will, and about what you will, but obey!" Everywhere there is restriction on freedom. </a:t>
            </a:r>
          </a:p>
        </p:txBody>
      </p:sp>
    </p:spTree>
    <p:extLst>
      <p:ext uri="{BB962C8B-B14F-4D97-AF65-F5344CB8AC3E}">
        <p14:creationId xmlns:p14="http://schemas.microsoft.com/office/powerpoint/2010/main" val="1897187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4</a:t>
            </a:r>
            <a:endParaRPr lang="en-US" dirty="0"/>
          </a:p>
        </p:txBody>
      </p:sp>
      <p:sp>
        <p:nvSpPr>
          <p:cNvPr id="3" name="Content Placeholder 2"/>
          <p:cNvSpPr>
            <a:spLocks noGrp="1"/>
          </p:cNvSpPr>
          <p:nvPr>
            <p:ph idx="1"/>
          </p:nvPr>
        </p:nvSpPr>
        <p:spPr>
          <a:xfrm>
            <a:off x="838200" y="1364776"/>
            <a:ext cx="10515600" cy="5158854"/>
          </a:xfrm>
        </p:spPr>
        <p:txBody>
          <a:bodyPr>
            <a:normAutofit lnSpcReduction="10000"/>
          </a:bodyPr>
          <a:lstStyle/>
          <a:p>
            <a:pPr marL="0" indent="0">
              <a:buNone/>
            </a:pPr>
            <a:r>
              <a:rPr lang="en-US" dirty="0"/>
              <a:t>Which restriction is an obstacle to enlightenment, and which is not an obstacle but a promoter of it? I answer: The </a:t>
            </a:r>
            <a:r>
              <a:rPr lang="en-US" u="sng" dirty="0"/>
              <a:t>public</a:t>
            </a:r>
            <a:r>
              <a:rPr lang="en-US" dirty="0"/>
              <a:t> use of one's reason must always be free, and it alone can bring about enlightenment among men. The </a:t>
            </a:r>
            <a:r>
              <a:rPr lang="en-US" u="sng" dirty="0"/>
              <a:t>private</a:t>
            </a:r>
            <a:r>
              <a:rPr lang="en-US" dirty="0"/>
              <a:t> use of reason, on the other hand, may often be very narrowly restricted without particularly hindering the progress of enlightenment. By the </a:t>
            </a:r>
            <a:r>
              <a:rPr lang="en-US" u="sng" dirty="0"/>
              <a:t>public</a:t>
            </a:r>
            <a:r>
              <a:rPr lang="en-US" dirty="0"/>
              <a:t> use of one's reason I understand the use which a person makes of it as a </a:t>
            </a:r>
            <a:r>
              <a:rPr lang="en-US" u="sng" dirty="0"/>
              <a:t>scholar</a:t>
            </a:r>
            <a:r>
              <a:rPr lang="en-US" dirty="0"/>
              <a:t> before the reading public. </a:t>
            </a:r>
            <a:r>
              <a:rPr lang="en-US" u="sng" dirty="0"/>
              <a:t>Private</a:t>
            </a:r>
            <a:r>
              <a:rPr lang="en-US" dirty="0"/>
              <a:t> use I call that which one may make of it in a particular civil post or office which is entrusted to him. Many affairs which are conducted in the interest of the community require a certain mechanism through which some members of the community must passively conduct themselves with an artificial unanimity, so that the government may direct them to public ends, or at least prevent them from destroying those ends. Here argument is certainly not allowed - </a:t>
            </a:r>
            <a:r>
              <a:rPr lang="en-US" u="sng" dirty="0"/>
              <a:t>one must obey</a:t>
            </a:r>
            <a:r>
              <a:rPr lang="en-US" dirty="0"/>
              <a:t>. </a:t>
            </a:r>
          </a:p>
        </p:txBody>
      </p:sp>
    </p:spTree>
    <p:extLst>
      <p:ext uri="{BB962C8B-B14F-4D97-AF65-F5344CB8AC3E}">
        <p14:creationId xmlns:p14="http://schemas.microsoft.com/office/powerpoint/2010/main" val="1623888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dirty="0" smtClean="0"/>
              <a:t>IMMANUEL KANT: WHAT IS ENLIGHTENMENT? 5</a:t>
            </a:r>
            <a:endParaRPr lang="en-US" dirty="0"/>
          </a:p>
        </p:txBody>
      </p:sp>
      <p:sp>
        <p:nvSpPr>
          <p:cNvPr id="3" name="Content Placeholder 2"/>
          <p:cNvSpPr>
            <a:spLocks noGrp="1"/>
          </p:cNvSpPr>
          <p:nvPr>
            <p:ph idx="1"/>
          </p:nvPr>
        </p:nvSpPr>
        <p:spPr>
          <a:xfrm>
            <a:off x="838200" y="1364776"/>
            <a:ext cx="10816988" cy="5158854"/>
          </a:xfrm>
        </p:spPr>
        <p:txBody>
          <a:bodyPr>
            <a:normAutofit fontScale="92500" lnSpcReduction="20000"/>
          </a:bodyPr>
          <a:lstStyle/>
          <a:p>
            <a:pPr marL="0" indent="0">
              <a:buNone/>
            </a:pPr>
            <a:r>
              <a:rPr lang="en-US" dirty="0"/>
              <a:t>But so far as a part of the mechanism regards himself at the same time as a member of the </a:t>
            </a:r>
            <a:r>
              <a:rPr lang="en-US" u="sng" dirty="0"/>
              <a:t>whole community</a:t>
            </a:r>
            <a:r>
              <a:rPr lang="en-US" dirty="0"/>
              <a:t> or of a </a:t>
            </a:r>
            <a:r>
              <a:rPr lang="en-US" u="sng" dirty="0"/>
              <a:t>society of world citizens</a:t>
            </a:r>
            <a:r>
              <a:rPr lang="en-US" dirty="0"/>
              <a:t>, and thus in the role of a </a:t>
            </a:r>
            <a:r>
              <a:rPr lang="en-US" u="sng" dirty="0"/>
              <a:t>scholar</a:t>
            </a:r>
            <a:r>
              <a:rPr lang="en-US" dirty="0"/>
              <a:t> who addresses the public (in the proper sense of the word) through his writings, he certainly can argue without hurting the affairs for which he is in part responsible as a passive member. Thus it would be </a:t>
            </a:r>
            <a:r>
              <a:rPr lang="en-US" u="sng" dirty="0"/>
              <a:t>ruinous for an officer in service</a:t>
            </a:r>
            <a:r>
              <a:rPr lang="en-US" dirty="0"/>
              <a:t> to debate about the suitability or utility of a command given to him by his superior; </a:t>
            </a:r>
            <a:r>
              <a:rPr lang="en-US" u="sng" dirty="0"/>
              <a:t>he must obey</a:t>
            </a:r>
            <a:r>
              <a:rPr lang="en-US" dirty="0"/>
              <a:t>. But the right to </a:t>
            </a:r>
            <a:r>
              <a:rPr lang="en-US" dirty="0" smtClean="0"/>
              <a:t>make </a:t>
            </a:r>
            <a:r>
              <a:rPr lang="en-US" dirty="0"/>
              <a:t>remarks on errors in the military service and to lay them before the public for judgment cannot equitably be refused him as a scholar. The citizen cannot refuse to pay the taxes imposed on him; indeed, an impudent complaint at those levied on him can be punished as a scandal (as it could occasion general refractoriness). But the same person nevertheless does not act contrary to his duty as a citizen, when, as a scholar, he publicly expresses his thoughts on the inappropriateness or even the injustices of these levies, Similarly a clergyman is obligated to make his sermon to his pupils in catechism and his congregation conform to the symbol of the church which he serves, for he has been accepted on this condition. </a:t>
            </a:r>
          </a:p>
        </p:txBody>
      </p:sp>
    </p:spTree>
    <p:extLst>
      <p:ext uri="{BB962C8B-B14F-4D97-AF65-F5344CB8AC3E}">
        <p14:creationId xmlns:p14="http://schemas.microsoft.com/office/powerpoint/2010/main" val="308308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4646</Words>
  <Application>Microsoft Macintosh PowerPoint</Application>
  <PresentationFormat>Widescreen</PresentationFormat>
  <Paragraphs>84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Calibri Light</vt:lpstr>
      <vt:lpstr>Mangal</vt:lpstr>
      <vt:lpstr>Arial</vt:lpstr>
      <vt:lpstr>Office Theme</vt:lpstr>
      <vt:lpstr>The Western Mind [4]</vt:lpstr>
      <vt:lpstr>PART ONE </vt:lpstr>
      <vt:lpstr>IMMANUEL KANT’S CRITIQUE OF PURE REASON, transl.  Norman Kemp Smith, 1933, 504-505. </vt:lpstr>
      <vt:lpstr>PowerPoint Presentation</vt:lpstr>
      <vt:lpstr>IMMANUEL KANT: WHAT IS ENLIGHTENMENT? 1</vt:lpstr>
      <vt:lpstr>IMMANUEL KANT: WHAT IS ENLIGHTENMENT? 2</vt:lpstr>
      <vt:lpstr>IMMANUEL KANT: WHAT IS ENLIGHTENMENT? 3</vt:lpstr>
      <vt:lpstr>IMMANUEL KANT: WHAT IS ENLIGHTENMENT? 4</vt:lpstr>
      <vt:lpstr>IMMANUEL KANT: WHAT IS ENLIGHTENMENT? 5</vt:lpstr>
      <vt:lpstr>IMMANUEL KANT: WHAT IS ENLIGHTENMENT? 6</vt:lpstr>
      <vt:lpstr>IMMANUEL KANT: WHAT IS ENLIGHTENMENT? 7</vt:lpstr>
      <vt:lpstr>IMMANUEL KANT: WHAT IS ENLIGHTENMENT? 8</vt:lpstr>
      <vt:lpstr>IMMANUEL KANT: WHAT IS ENLIGHTENMENT? 9</vt:lpstr>
      <vt:lpstr>IMMANUEL KANT: WHAT IS ENLIGHTENMENT? 10</vt:lpstr>
      <vt:lpstr>IMMANUEL KANT: WHAT IS ENLIGHTENMENT? 11</vt:lpstr>
      <vt:lpstr>IMMANUEL KANT: WHAT IS ENLIGHTENMENT? 12</vt:lpstr>
      <vt:lpstr>IMMANUEL KANT: WHAT IS ENLIGHTENMENT? 13</vt:lpstr>
      <vt:lpstr>IMMANUEL KANT: WHAT IS ENLIGHTENMENT? 14</vt:lpstr>
      <vt:lpstr>PART TWO </vt:lpstr>
      <vt:lpstr>David Hume on Faith or Idealism and Realism. A Dialogue by Friedrich Heinrich Jacobi 1</vt:lpstr>
      <vt:lpstr>David Hume on Faith or Idealism and Realism. A Dialogue by Friedrich Heinrich Jacobi 2</vt:lpstr>
      <vt:lpstr>FRIEDRICH SCHILLER AND GERMAN ROMANTICISM</vt:lpstr>
      <vt:lpstr>JOHANN WOLFGANG VON GOETHE AND GERMAN ROMANTICISM</vt:lpstr>
      <vt:lpstr>IDEALISM (FICHTE, HEGEL)</vt:lpstr>
      <vt:lpstr>Johan Joachim Winkelmann, A History of Art among the Greeks,  1850 (Aesthetics) 1</vt:lpstr>
      <vt:lpstr>Johan Joachim Winkelmann, A History of Art among the Greeks,  1850 (Aesthetics) 2</vt:lpstr>
      <vt:lpstr>Johan Joachim Winkelmann, A History of Art among the Greeks,  1850 (Aesthetics) 3</vt:lpstr>
      <vt:lpstr>Johan Joachim Winkelmann, A History of Art among the Greeks,  1850 (Aesthetics) 4</vt:lpstr>
      <vt:lpstr>Johan Joachim Winkelmann, A History of Art among the Greeks,  1850 (Aesthetics) 5</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Mind</dc:title>
  <dc:creator>Oliver Davies</dc:creator>
  <cp:lastModifiedBy>Oliver Davies</cp:lastModifiedBy>
  <cp:revision>16</cp:revision>
  <dcterms:created xsi:type="dcterms:W3CDTF">2017-05-11T01:16:37Z</dcterms:created>
  <dcterms:modified xsi:type="dcterms:W3CDTF">2017-05-12T09:55:44Z</dcterms:modified>
</cp:coreProperties>
</file>